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7" r:id="rId2"/>
    <p:sldId id="345" r:id="rId3"/>
    <p:sldId id="356" r:id="rId4"/>
    <p:sldId id="358" r:id="rId5"/>
    <p:sldId id="360" r:id="rId6"/>
    <p:sldId id="362" r:id="rId7"/>
    <p:sldId id="363" r:id="rId8"/>
    <p:sldId id="365" r:id="rId9"/>
    <p:sldId id="259" r:id="rId10"/>
    <p:sldId id="318" r:id="rId11"/>
    <p:sldId id="330" r:id="rId12"/>
    <p:sldId id="319" r:id="rId13"/>
    <p:sldId id="341" r:id="rId14"/>
    <p:sldId id="320" r:id="rId15"/>
    <p:sldId id="321" r:id="rId16"/>
    <p:sldId id="324" r:id="rId17"/>
    <p:sldId id="323" r:id="rId18"/>
    <p:sldId id="322" r:id="rId19"/>
    <p:sldId id="326" r:id="rId20"/>
    <p:sldId id="325" r:id="rId21"/>
    <p:sldId id="342" r:id="rId22"/>
    <p:sldId id="343" r:id="rId23"/>
    <p:sldId id="344" r:id="rId24"/>
    <p:sldId id="349" r:id="rId25"/>
    <p:sldId id="346" r:id="rId26"/>
    <p:sldId id="347" r:id="rId27"/>
    <p:sldId id="348" r:id="rId28"/>
    <p:sldId id="350" r:id="rId29"/>
    <p:sldId id="351" r:id="rId30"/>
    <p:sldId id="352" r:id="rId31"/>
    <p:sldId id="353" r:id="rId32"/>
    <p:sldId id="340" r:id="rId33"/>
    <p:sldId id="329" r:id="rId3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6351" autoAdjust="0"/>
  </p:normalViewPr>
  <p:slideViewPr>
    <p:cSldViewPr snapToGrid="0">
      <p:cViewPr varScale="1">
        <p:scale>
          <a:sx n="54" d="100"/>
          <a:sy n="54" d="100"/>
        </p:scale>
        <p:origin x="110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9DCDF-E4A1-4A7C-B57E-0773158321C9}" type="datetimeFigureOut">
              <a:rPr lang="sl-SI" smtClean="0"/>
              <a:t>9. 04. 2025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3492F-90AA-4186-86E4-1B8C4E76149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3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5919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8238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140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240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397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797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6855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889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699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219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1467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584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3492F-90AA-4186-86E4-1B8C4E76149A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532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89BCBF-5FCF-4A4D-8EAA-098BD877C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57AB0EA-AE95-400B-85E9-FBB761EFF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če želite urediti slog podnaslova matrice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16AAC7-2CAA-4579-9205-58BF0943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E6CBBC52-BE88-4B99-A72B-3F7B825B46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62113" y="6178550"/>
            <a:ext cx="6948487" cy="67945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25931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FB27ED-73E0-4800-9F84-09D5F96B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A1E1BDD-273D-4DAF-8CE3-D2CB90193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E764E78-ABD8-4259-AEF0-20D5E93B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4419-4D9F-4FEF-B546-65DD942C0161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2D50FB-CF7D-4ED0-A7CB-CAE772DF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C8DEC7-5D0A-49C8-B92A-76381AD3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5465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6146E14-83A9-45ED-A13B-010690D6D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AB5D99A-AF9F-4379-8663-E2C0D3696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F45D1D4-CE6C-4DE7-9AD5-9C5567C4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F6A-224E-416A-B443-3468D90F8AC6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4FA4C9-0AAE-4E68-8C6E-B689014E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059A696-ABD0-4612-949C-9DAF9CC3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7240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71DA28-C466-4ACB-B85A-C74F1DBD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531"/>
            <a:ext cx="10515600" cy="1325563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452A598-375A-48DC-A206-57110EAD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2586CE21-897F-4DEB-9FC0-FCB329BFF4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08175"/>
            <a:ext cx="4956313" cy="2663963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D1444A3F-FCB6-40B2-A3D5-D8D6D9E9741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63478" y="1908174"/>
            <a:ext cx="5390322" cy="2663963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E4DFAD1F-4125-412B-B4AC-5A0B48BE15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4700588"/>
            <a:ext cx="10515600" cy="148113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259753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avitev po 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F60241-6BAA-4764-AA41-168275E6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848FDEC-6A45-40A5-B58D-E26BA6AC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033A-8940-4133-A27F-8570FB5A8C7A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A61019B-F39F-42E4-BEA8-5509CD33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53CC942-2875-4F03-981C-1285FF42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84C90C77-F3A7-40B8-8583-CD7C252ABD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2350" y="1936750"/>
            <a:ext cx="3736975" cy="316547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EFF9FE87-F790-439D-B3ED-CB24B93743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99075" y="2035175"/>
            <a:ext cx="6175375" cy="40211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4404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771F52-96C9-4538-95F8-9FCD250B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7CC6C74-87DA-47FD-831F-664C7AFE2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5E4745D-DA82-4886-A46D-AD729EA6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A379E-60E9-447E-92F0-DAB3DE41187D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83A7931-8CD3-4C8B-8C31-B026A50D9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2E6495-229B-4912-AB2B-D68387AC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FACB665-9C38-4759-9928-FA5BD9EAA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427" y="6222875"/>
            <a:ext cx="180664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7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E26300-3887-47DB-9C6D-C7F64DD8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984DE74-A41A-43D2-BB9E-821AD97BF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0EE7FF2-7CCA-4454-88DA-4FF5DB76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C8AE-11D2-4A37-B3FA-95A24DDF33AE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6E9EAF2-B0E9-4392-9E0E-D58FC6F6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FAEEC3C-9C7C-4659-9CA7-508614A4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5506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1E369-E25E-420D-B40A-47BC22B8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663A7A-0266-43A0-ABA9-0FF286635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73D8741-982C-47AC-B1F0-C33014F9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327E0F3-AA33-47A4-9816-47EBE9EB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E1C9-C892-458F-B66C-2F4D0C426329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B7B6E4F-112F-4554-8EB2-6F6E900A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86E5B2F-9DEE-467C-93FE-49A67542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44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8A85CC-4E91-480F-A29C-81222220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DB0EE43-96A6-4966-871E-F8F422988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A8226D7-6E6E-47E9-8BB6-0852DC3E2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5B9B880-641A-4B8F-99EC-177C2E89E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8E603A2-9B66-4AB8-9B34-FFEF4092E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8987CC7-E116-4811-A7B1-723A4AEF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130E-BD8B-4BBC-9AFC-C39E6EF1312A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3EC877A-76DA-4211-95FA-73B4D618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5C19F70-C156-48C6-93A1-04D5907A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645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6F289-3F50-4E19-88DF-90B31DB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1CE06AB-78D6-4E4E-B4F5-53F855CB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DFF9-D0DE-4CC7-B9C3-443D1D48C41E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6789313-EF30-4178-AB34-15EFA336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998182A-1F4F-4939-82B3-1B7CFF25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0917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F58E2D2-D558-4237-B2E0-7A91AD72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F14-EFF9-4239-A661-0D8F588E1652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EFA9F8A-0A07-456D-A27D-52CA7512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0D62E94-2114-43F8-9AA7-843D7B25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5442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F54ED6-5317-425F-BB94-39A91E7D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F713A6-FFE2-457C-A271-DD012B50B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756CF24-8030-4F68-BB87-069888DB0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A4828BF-BD8B-4EBB-8193-0DEFB715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E207F-3277-4437-A5CB-471B994A33A4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AD94327-8E56-49EB-BCEA-CF9F51E6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512A822-2F60-4EF9-9C78-C2766CA5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515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0E3A52-30D5-4114-B582-D9B9CCCC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781D15E-D25B-417F-A87F-EDDDD43AD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7063E5A-0394-4AF4-98BE-8DFD7BB30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B7664DE-A367-434B-B7BD-A568C945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3AC8-CD8E-42FE-97CB-2D3DA5D8D4DA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32C1D67-BA1D-4901-9615-96A8A457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8656AB3-3482-4A8F-A6C7-A9F9A38A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3974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F54B4E7-21F9-4591-8F2A-4971CFE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C8226B5-4752-45D8-9FBD-55B4DB54B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CF7315-8357-442B-80FF-025E46EEB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9FFEE-B79E-4231-98BD-984BB730E3FE}" type="datetime1">
              <a:rPr lang="sl-SI" smtClean="0"/>
              <a:t>9. 04. 2025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4E9A09-9B10-4196-95A1-7C01FB16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E8D30C-4555-4A5E-B1A0-044D43677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CDE82-AD6B-43B8-86DB-6F2A2575E54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6239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dsis-drustvo.si/status-studenta-s-posebnimi-potrebami-invalid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et.diagramcenter.org/" TargetMode="External"/><Relationship Id="rId2" Type="http://schemas.openxmlformats.org/officeDocument/2006/relationships/hyperlink" Target="http://diagramcenter.org/table-of-contents-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help.foxit.com/csh/q/product/phantom/id/Accessibility_Check_Report/language/en-US/version/13.0.1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sis-drustvo.si/podpora-visokosolskim-uciteljem/" TargetMode="External"/><Relationship Id="rId3" Type="http://schemas.openxmlformats.org/officeDocument/2006/relationships/hyperlink" Target="https://www.youtube.com/watch?v=14bdLM6UktU&amp;list=PLhh-Hz52N2Ir-iyMyVu0mHBUrELMjix20" TargetMode="External"/><Relationship Id="rId7" Type="http://schemas.openxmlformats.org/officeDocument/2006/relationships/hyperlink" Target="https://ebooks.uni-lj.si/ZalozbaUL/catalog/view/673/1049/10929" TargetMode="External"/><Relationship Id="rId2" Type="http://schemas.openxmlformats.org/officeDocument/2006/relationships/hyperlink" Target="http://www.dsis-drustvo.si/podpora-visokosolskim-uciteljem/prilagoditve-studijskih-gradi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ess.um.si/index.php/ump/catalog/book/526" TargetMode="External"/><Relationship Id="rId5" Type="http://schemas.openxmlformats.org/officeDocument/2006/relationships/hyperlink" Target="https://www.robobraille.org/" TargetMode="External"/><Relationship Id="rId4" Type="http://schemas.openxmlformats.org/officeDocument/2006/relationships/hyperlink" Target="https://www.foxit.com/solution/accessibility/?srsltid=AfmBOorKlZ_HksKGLpt-BIIomL3ExVO8rkgKRXVQLN7LnwTkcoC3ZOa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is-drustvo.si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hyperlink" Target="https://www.facebook.com/dsis.drustvo.s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srs.si/Pis.web/pregledPredpisa?id=ZAKO771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predstavitve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313"/>
            <a:ext cx="9144000" cy="1989518"/>
          </a:xfrm>
          <a:solidFill>
            <a:srgbClr val="0070C0"/>
          </a:solidFill>
        </p:spPr>
        <p:txBody>
          <a:bodyPr>
            <a:noAutofit/>
          </a:bodyPr>
          <a:lstStyle/>
          <a:p>
            <a:pPr>
              <a:lnSpc>
                <a:spcPts val="6480"/>
              </a:lnSpc>
              <a:spcBef>
                <a:spcPts val="1200"/>
              </a:spcBef>
              <a:spcAft>
                <a:spcPts val="1200"/>
              </a:spcAft>
            </a:pPr>
            <a:br>
              <a:rPr lang="sl-SI" sz="5400" b="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sl-SI" sz="5400" dirty="0">
                <a:solidFill>
                  <a:schemeClr val="bg1"/>
                </a:solidFill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  <a:t>Dostopnost elektronskih </a:t>
            </a:r>
            <a:br>
              <a:rPr lang="sl-SI" sz="5400" dirty="0">
                <a:solidFill>
                  <a:schemeClr val="bg1"/>
                </a:solidFill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sl-SI" sz="5400" dirty="0">
                <a:solidFill>
                  <a:schemeClr val="bg1"/>
                </a:solidFill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  <a:t>študijskih gradiv</a:t>
            </a:r>
          </a:p>
        </p:txBody>
      </p:sp>
      <p:sp>
        <p:nvSpPr>
          <p:cNvPr id="3" name="Podnaslov predstavitv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0194"/>
            <a:ext cx="9144000" cy="1030658"/>
          </a:xfrm>
        </p:spPr>
        <p:txBody>
          <a:bodyPr>
            <a:normAutofit fontScale="92500" lnSpcReduction="20000"/>
          </a:bodyPr>
          <a:lstStyle/>
          <a:p>
            <a:endParaRPr lang="sl-SI" sz="1100" dirty="0">
              <a:latin typeface="Tw Cen MT" panose="020B0602020104020603" pitchFamily="34" charset="-18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sl-SI" sz="2800" dirty="0"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  <a:t>Alenka Gajšt in Nataša Mauko Zimšek </a:t>
            </a:r>
          </a:p>
          <a:p>
            <a:r>
              <a:rPr lang="sl-SI" sz="2800" dirty="0"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  <a:t>April 2025</a:t>
            </a:r>
          </a:p>
        </p:txBody>
      </p:sp>
      <p:pic>
        <p:nvPicPr>
          <p:cNvPr id="5" name="Slika 2" descr="Logotip izvajalca delavnice: Društvo študentov invalidov Slovenije http://www.dsis-drustvo.si">
            <a:extLst>
              <a:ext uri="{FF2B5EF4-FFF2-40B4-BE49-F238E27FC236}">
                <a16:creationId xmlns:a16="http://schemas.microsoft.com/office/drawing/2014/main" id="{7CDA7BCD-1EDF-46C7-8127-939282F5C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CE6"/>
              </a:clrFrom>
              <a:clrTo>
                <a:srgbClr val="FFFC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11327"/>
            <a:ext cx="6080294" cy="18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predstavitve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5716" cy="1325563"/>
          </a:xfrm>
        </p:spPr>
        <p:txBody>
          <a:bodyPr>
            <a:noAutofit/>
          </a:bodyPr>
          <a:lstStyle/>
          <a:p>
            <a:r>
              <a:rPr lang="sl-SI" sz="4400" b="0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Kako zagotovimo </a:t>
            </a:r>
            <a:r>
              <a:rPr lang="sl-SI" sz="4400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DOSTOPNO</a:t>
            </a:r>
            <a:r>
              <a:rPr lang="sl-SI" sz="4400" b="0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gradivo</a:t>
            </a:r>
          </a:p>
        </p:txBody>
      </p:sp>
      <p:sp>
        <p:nvSpPr>
          <p:cNvPr id="3" name="Podnaslov predstavitv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8156"/>
            <a:ext cx="11001866" cy="4530725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0070C0"/>
                </a:solidFill>
              </a:rPr>
              <a:t>D</a:t>
            </a:r>
            <a:r>
              <a:rPr lang="sl-SI" sz="3000" b="1" dirty="0"/>
              <a:t>okument</a:t>
            </a:r>
            <a:r>
              <a:rPr lang="sl-SI" sz="3000" dirty="0"/>
              <a:t> (ime, jezik, avtor)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O</a:t>
            </a:r>
            <a:r>
              <a:rPr lang="sl-SI" sz="3000" b="1" dirty="0"/>
              <a:t>blika</a:t>
            </a:r>
            <a:r>
              <a:rPr lang="sl-SI" sz="3000" dirty="0"/>
              <a:t> (pisava, poravnava, razmiki)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S</a:t>
            </a:r>
            <a:r>
              <a:rPr lang="sl-SI" sz="3000" b="1" dirty="0"/>
              <a:t>truktura</a:t>
            </a:r>
            <a:r>
              <a:rPr lang="sl-SI" sz="3000" dirty="0"/>
              <a:t> (naslovi, podnaslovi, seznami)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T</a:t>
            </a:r>
            <a:r>
              <a:rPr lang="sl-SI" sz="3000" b="1" dirty="0"/>
              <a:t>abele</a:t>
            </a:r>
            <a:r>
              <a:rPr lang="sl-SI" sz="3000" dirty="0"/>
              <a:t> (preproste z označeno naslovno vrstico in stolpcem)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O</a:t>
            </a:r>
            <a:r>
              <a:rPr lang="sl-SI" sz="3000" b="1" dirty="0"/>
              <a:t>premljanje</a:t>
            </a:r>
            <a:r>
              <a:rPr lang="sl-SI" sz="3000" dirty="0"/>
              <a:t> </a:t>
            </a:r>
            <a:r>
              <a:rPr lang="sl-SI" sz="3000" b="1" dirty="0"/>
              <a:t>posnetkov</a:t>
            </a:r>
            <a:r>
              <a:rPr lang="sl-SI" sz="3000" dirty="0"/>
              <a:t> (podnapisi, </a:t>
            </a:r>
            <a:r>
              <a:rPr lang="sl-SI" sz="3000" dirty="0" err="1"/>
              <a:t>transkript</a:t>
            </a:r>
            <a:r>
              <a:rPr lang="sl-SI" sz="3000" dirty="0"/>
              <a:t>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P</a:t>
            </a:r>
            <a:r>
              <a:rPr lang="sl-SI" sz="3000" b="1" dirty="0"/>
              <a:t>ovezave</a:t>
            </a:r>
            <a:r>
              <a:rPr lang="sl-SI" sz="3000" dirty="0"/>
              <a:t> (smiselno poimenovanje)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N</a:t>
            </a:r>
            <a:r>
              <a:rPr lang="sl-SI" sz="3000" b="1" dirty="0"/>
              <a:t>adomestno</a:t>
            </a:r>
            <a:r>
              <a:rPr lang="sl-SI" sz="3000" dirty="0"/>
              <a:t> </a:t>
            </a:r>
            <a:r>
              <a:rPr lang="sl-SI" sz="3000" b="1" dirty="0"/>
              <a:t>besedilo</a:t>
            </a:r>
            <a:r>
              <a:rPr lang="sl-SI" sz="3000" dirty="0"/>
              <a:t> (opis vseh slikovnih in grafičnih elementov)</a:t>
            </a:r>
          </a:p>
          <a:p>
            <a:r>
              <a:rPr lang="sl-SI" sz="3200" b="1" dirty="0">
                <a:solidFill>
                  <a:srgbClr val="0070C0"/>
                </a:solidFill>
              </a:rPr>
              <a:t>O</a:t>
            </a:r>
            <a:r>
              <a:rPr lang="sl-SI" sz="3000" b="1" dirty="0"/>
              <a:t>rodje</a:t>
            </a:r>
            <a:r>
              <a:rPr lang="sl-SI" sz="3000" dirty="0"/>
              <a:t> </a:t>
            </a:r>
            <a:r>
              <a:rPr lang="sl-SI" sz="3000" b="1" dirty="0"/>
              <a:t>za</a:t>
            </a:r>
            <a:r>
              <a:rPr lang="sl-SI" sz="3000" dirty="0"/>
              <a:t> </a:t>
            </a:r>
            <a:r>
              <a:rPr lang="sl-SI" sz="3000" b="1" dirty="0"/>
              <a:t>preverjanje</a:t>
            </a:r>
            <a:r>
              <a:rPr lang="sl-SI" sz="3000" dirty="0"/>
              <a:t> </a:t>
            </a:r>
            <a:r>
              <a:rPr lang="sl-SI" sz="3000" b="1" dirty="0"/>
              <a:t>dostopnosti</a:t>
            </a:r>
            <a:r>
              <a:rPr lang="sl-SI" sz="3000" dirty="0"/>
              <a:t> </a:t>
            </a:r>
          </a:p>
        </p:txBody>
      </p:sp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62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7F7945-C886-4617-AF0E-D1B2DD81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0384"/>
          </a:xfrm>
        </p:spPr>
        <p:txBody>
          <a:bodyPr>
            <a:normAutofit/>
          </a:bodyPr>
          <a:lstStyle/>
          <a:p>
            <a:r>
              <a:rPr lang="sl-SI" dirty="0">
                <a:latin typeface="Tw Cen MT" panose="020B0602020104020603" pitchFamily="34" charset="-18"/>
              </a:rPr>
              <a:t>Dokument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C382F5-5D7A-4A2B-A672-9B71505E6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 samem dokumentu nastavimo </a:t>
            </a:r>
            <a:r>
              <a:rPr lang="sl-SI" b="1" dirty="0"/>
              <a:t>jezik</a:t>
            </a:r>
            <a:r>
              <a:rPr lang="sl-SI" dirty="0"/>
              <a:t> za preverjanje črkovanja in slovnice – bralniku zaslona omogočimo pravilno branje</a:t>
            </a:r>
          </a:p>
          <a:p>
            <a:r>
              <a:rPr lang="sl-SI" dirty="0"/>
              <a:t>Dokumentu damo </a:t>
            </a:r>
            <a:r>
              <a:rPr lang="sl-SI" b="1" dirty="0"/>
              <a:t>opisno ime</a:t>
            </a:r>
            <a:r>
              <a:rPr lang="sl-SI" dirty="0"/>
              <a:t>, ki nakazuje temo ali vsebino dokumenta</a:t>
            </a:r>
          </a:p>
          <a:p>
            <a:r>
              <a:rPr lang="sl-SI" dirty="0"/>
              <a:t>Navedemo </a:t>
            </a:r>
            <a:r>
              <a:rPr lang="sl-SI" b="1" dirty="0"/>
              <a:t>avtorja</a:t>
            </a:r>
            <a:r>
              <a:rPr lang="sl-SI" dirty="0"/>
              <a:t> dokumenta</a:t>
            </a:r>
          </a:p>
        </p:txBody>
      </p:sp>
      <p:pic>
        <p:nvPicPr>
          <p:cNvPr id="5" name="Slika 4" descr="posnetek zaslona okna, kjer pri shranjevanju urejamo lastnosti dokumenta">
            <a:extLst>
              <a:ext uri="{FF2B5EF4-FFF2-40B4-BE49-F238E27FC236}">
                <a16:creationId xmlns:a16="http://schemas.microsoft.com/office/drawing/2014/main" id="{FE865E3F-8FC1-46C2-A5E9-D70D5F995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851" y="3429000"/>
            <a:ext cx="3998925" cy="3240000"/>
          </a:xfrm>
          <a:prstGeom prst="rect">
            <a:avLst/>
          </a:prstGeom>
        </p:spPr>
      </p:pic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ABED0FA-B977-42BC-AE09-F5D9DCFC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26234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  <a:ea typeface="Verdana" panose="020B0604030504040204" pitchFamily="34" charset="0"/>
                <a:cs typeface="Arial" panose="020B0604020202020204" pitchFamily="34" charset="0"/>
              </a:rPr>
              <a:t>Oblika</a:t>
            </a:r>
          </a:p>
        </p:txBody>
      </p:sp>
      <p:sp>
        <p:nvSpPr>
          <p:cNvPr id="3" name="Označba mesta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01866" cy="4530725"/>
          </a:xfrm>
        </p:spPr>
        <p:txBody>
          <a:bodyPr>
            <a:noAutofit/>
          </a:bodyPr>
          <a:lstStyle/>
          <a:p>
            <a:r>
              <a:rPr lang="sl-SI" b="1" dirty="0" err="1"/>
              <a:t>Sans</a:t>
            </a:r>
            <a:r>
              <a:rPr lang="sl-SI" b="1" dirty="0"/>
              <a:t> serifne </a:t>
            </a:r>
            <a:r>
              <a:rPr lang="sl-SI" dirty="0"/>
              <a:t>pisave</a:t>
            </a:r>
            <a:r>
              <a:rPr lang="sl-SI" b="1" dirty="0"/>
              <a:t> </a:t>
            </a:r>
            <a:r>
              <a:rPr lang="sl-SI" dirty="0"/>
              <a:t>(</a:t>
            </a:r>
            <a:r>
              <a:rPr lang="sl-SI" dirty="0" err="1"/>
              <a:t>Arial</a:t>
            </a:r>
            <a:r>
              <a:rPr lang="sl-SI" dirty="0"/>
              <a:t>, </a:t>
            </a:r>
            <a:r>
              <a:rPr lang="sl-SI" dirty="0" err="1"/>
              <a:t>Calibri</a:t>
            </a:r>
            <a:r>
              <a:rPr lang="sl-SI" dirty="0"/>
              <a:t>, </a:t>
            </a:r>
            <a:r>
              <a:rPr lang="sl-SI" dirty="0" err="1"/>
              <a:t>Verdana</a:t>
            </a:r>
            <a:r>
              <a:rPr lang="sl-SI" dirty="0"/>
              <a:t>)</a:t>
            </a:r>
          </a:p>
          <a:p>
            <a:r>
              <a:rPr lang="sl-SI" b="1" dirty="0"/>
              <a:t>Leva</a:t>
            </a:r>
            <a:r>
              <a:rPr lang="sl-SI" dirty="0"/>
              <a:t> poravnava besedila</a:t>
            </a:r>
          </a:p>
          <a:p>
            <a:r>
              <a:rPr lang="sl-SI" b="1" dirty="0"/>
              <a:t>Razmiki</a:t>
            </a:r>
            <a:r>
              <a:rPr lang="sl-SI" dirty="0"/>
              <a:t> in </a:t>
            </a:r>
            <a:r>
              <a:rPr lang="sl-SI" b="1" dirty="0"/>
              <a:t>odseki</a:t>
            </a:r>
            <a:r>
              <a:rPr lang="sl-SI" dirty="0"/>
              <a:t> </a:t>
            </a:r>
          </a:p>
          <a:p>
            <a:r>
              <a:rPr lang="sl-SI" b="1" dirty="0"/>
              <a:t>Ozadje</a:t>
            </a:r>
            <a:r>
              <a:rPr lang="sl-SI" dirty="0"/>
              <a:t> dokumenta (bež, pastelno rumena, modra, zelena)</a:t>
            </a:r>
          </a:p>
          <a:p>
            <a:r>
              <a:rPr lang="sl-SI" b="1" dirty="0"/>
              <a:t>Velikost</a:t>
            </a:r>
            <a:r>
              <a:rPr lang="sl-SI" dirty="0"/>
              <a:t> in </a:t>
            </a:r>
            <a:r>
              <a:rPr lang="sl-SI" b="1" dirty="0"/>
              <a:t>kontrast</a:t>
            </a:r>
            <a:r>
              <a:rPr lang="sl-SI" dirty="0"/>
              <a:t> pisave:</a:t>
            </a:r>
          </a:p>
          <a:p>
            <a:pPr marL="747000" lvl="1" indent="-457200">
              <a:buFont typeface="Wingdings" panose="05000000000000000000" pitchFamily="2" charset="2"/>
              <a:buChar char="§"/>
            </a:pPr>
            <a:r>
              <a:rPr lang="sl-SI" sz="2800" b="1" dirty="0"/>
              <a:t>Word</a:t>
            </a:r>
            <a:r>
              <a:rPr lang="sl-SI" sz="2800" dirty="0"/>
              <a:t>: vsaj 12 </a:t>
            </a:r>
            <a:r>
              <a:rPr lang="sl-SI" sz="2800" dirty="0" err="1"/>
              <a:t>pt</a:t>
            </a:r>
            <a:r>
              <a:rPr lang="sl-SI" sz="2800" dirty="0"/>
              <a:t> za navadno besedilo, 14 </a:t>
            </a:r>
            <a:r>
              <a:rPr lang="sl-SI" sz="2800" dirty="0" err="1"/>
              <a:t>pt</a:t>
            </a:r>
            <a:r>
              <a:rPr lang="sl-SI" sz="2800" dirty="0"/>
              <a:t> ali 16 </a:t>
            </a:r>
            <a:r>
              <a:rPr lang="sl-SI" sz="2800" dirty="0" err="1"/>
              <a:t>pt</a:t>
            </a:r>
            <a:r>
              <a:rPr lang="sl-SI" sz="2800" dirty="0"/>
              <a:t> za naslove</a:t>
            </a:r>
          </a:p>
          <a:p>
            <a:pPr marL="747000" lvl="1" indent="-457200">
              <a:buFont typeface="Wingdings" panose="05000000000000000000" pitchFamily="2" charset="2"/>
              <a:buChar char="§"/>
            </a:pPr>
            <a:r>
              <a:rPr lang="sl-SI" sz="2800" b="1" dirty="0"/>
              <a:t>PowerPoint</a:t>
            </a:r>
            <a:r>
              <a:rPr lang="sl-SI" sz="2800" dirty="0"/>
              <a:t>: med 36 in 44 </a:t>
            </a:r>
            <a:r>
              <a:rPr lang="sl-SI" sz="2800" dirty="0" err="1"/>
              <a:t>pt</a:t>
            </a:r>
            <a:r>
              <a:rPr lang="sl-SI" sz="2800" dirty="0"/>
              <a:t> za naslove</a:t>
            </a:r>
          </a:p>
          <a:p>
            <a:pPr marL="2628000" lvl="1" indent="0">
              <a:buNone/>
            </a:pPr>
            <a:r>
              <a:rPr lang="sl-SI" sz="2800" dirty="0"/>
              <a:t>med 24 in 32 </a:t>
            </a:r>
            <a:r>
              <a:rPr lang="sl-SI" sz="2800" dirty="0" err="1"/>
              <a:t>pt</a:t>
            </a:r>
            <a:r>
              <a:rPr lang="sl-SI" sz="2800" dirty="0"/>
              <a:t> za besedilo </a:t>
            </a:r>
          </a:p>
          <a:p>
            <a:endParaRPr lang="sl-SI" sz="3200" dirty="0">
              <a:latin typeface="Tw Cen MT" panose="020B0602020104020603" pitchFamily="34" charset="-18"/>
            </a:endParaRPr>
          </a:p>
        </p:txBody>
      </p:sp>
      <p:pic>
        <p:nvPicPr>
          <p:cNvPr id="4" name="Slika 3" descr="posnetek zaslona orodne vrstice za urejanje pisav in odstavkov">
            <a:extLst>
              <a:ext uri="{FF2B5EF4-FFF2-40B4-BE49-F238E27FC236}">
                <a16:creationId xmlns:a16="http://schemas.microsoft.com/office/drawing/2014/main" id="{7878575E-AF9D-424F-9C9F-0F05E7F3F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" t="6873"/>
          <a:stretch/>
        </p:blipFill>
        <p:spPr>
          <a:xfrm>
            <a:off x="4586322" y="136525"/>
            <a:ext cx="7605678" cy="1313603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5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A5057D-6BB5-4658-99BC-66306F0B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2" y="328520"/>
            <a:ext cx="11007437" cy="1325563"/>
          </a:xfrm>
        </p:spPr>
        <p:txBody>
          <a:bodyPr>
            <a:noAutofit/>
          </a:bodyPr>
          <a:lstStyle/>
          <a:p>
            <a:r>
              <a:rPr lang="sl-SI" dirty="0"/>
              <a:t>Pomen vrste in velikosti pisave ter kontrasta</a:t>
            </a:r>
          </a:p>
        </p:txBody>
      </p:sp>
      <p:pic>
        <p:nvPicPr>
          <p:cNvPr id="14" name="Označba mesta vsebine 13" descr="Prikaz različnih oblik pisav">
            <a:extLst>
              <a:ext uri="{FF2B5EF4-FFF2-40B4-BE49-F238E27FC236}">
                <a16:creationId xmlns:a16="http://schemas.microsoft.com/office/drawing/2014/main" id="{FD1132D9-CE8B-4BA9-8B85-2A4A791159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3966" y="2645228"/>
            <a:ext cx="6425318" cy="1800000"/>
          </a:xfrm>
          <a:prstGeom prst="rect">
            <a:avLst/>
          </a:prstGeom>
        </p:spPr>
      </p:pic>
      <p:pic>
        <p:nvPicPr>
          <p:cNvPr id="15" name="Označba mesta vsebine 14" descr="Prikaz pomembnosti kontrastov">
            <a:extLst>
              <a:ext uri="{FF2B5EF4-FFF2-40B4-BE49-F238E27FC236}">
                <a16:creationId xmlns:a16="http://schemas.microsoft.com/office/drawing/2014/main" id="{E123CEFD-631F-4E9A-ABC7-3C7403AE12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6381" y="2645228"/>
            <a:ext cx="4561175" cy="1728833"/>
          </a:xfrm>
          <a:prstGeom prst="rect">
            <a:avLst/>
          </a:prstGeom>
        </p:spPr>
      </p:pic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F9D5D5E-21F8-4688-AF25-70EC9339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4430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Struktura </a:t>
            </a:r>
          </a:p>
        </p:txBody>
      </p:sp>
      <p:sp>
        <p:nvSpPr>
          <p:cNvPr id="3" name="označba vsebin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Uporaba </a:t>
            </a:r>
            <a:r>
              <a:rPr lang="sl-SI" b="1" dirty="0"/>
              <a:t>naslovov</a:t>
            </a:r>
            <a:r>
              <a:rPr lang="sl-SI" dirty="0"/>
              <a:t> in </a:t>
            </a:r>
            <a:r>
              <a:rPr lang="sl-SI" b="1" dirty="0"/>
              <a:t>podnaslovov</a:t>
            </a:r>
          </a:p>
          <a:p>
            <a:r>
              <a:rPr lang="sl-SI" dirty="0"/>
              <a:t>Uporaba </a:t>
            </a:r>
            <a:r>
              <a:rPr lang="sl-SI" b="1" dirty="0"/>
              <a:t>označenih</a:t>
            </a:r>
            <a:r>
              <a:rPr lang="sl-SI" dirty="0"/>
              <a:t> ali </a:t>
            </a:r>
            <a:r>
              <a:rPr lang="sl-SI" b="1" dirty="0"/>
              <a:t>številčnih</a:t>
            </a:r>
            <a:r>
              <a:rPr lang="sl-SI" dirty="0"/>
              <a:t> </a:t>
            </a:r>
            <a:r>
              <a:rPr lang="sl-SI" b="1" dirty="0"/>
              <a:t>seznamov</a:t>
            </a:r>
          </a:p>
          <a:p>
            <a:r>
              <a:rPr lang="sl-SI" dirty="0"/>
              <a:t>PowerPoint:</a:t>
            </a:r>
          </a:p>
          <a:p>
            <a:pPr lvl="1"/>
            <a:r>
              <a:rPr lang="sl-SI" dirty="0"/>
              <a:t>Vsak </a:t>
            </a:r>
            <a:r>
              <a:rPr lang="sl-SI" b="1" dirty="0"/>
              <a:t>diapozitiv</a:t>
            </a:r>
            <a:r>
              <a:rPr lang="sl-SI" dirty="0"/>
              <a:t> ima svoj </a:t>
            </a:r>
            <a:r>
              <a:rPr lang="sl-SI" b="1" dirty="0"/>
              <a:t>naslov</a:t>
            </a:r>
          </a:p>
          <a:p>
            <a:pPr lvl="1"/>
            <a:r>
              <a:rPr lang="sl-SI" dirty="0"/>
              <a:t>Uporaba </a:t>
            </a:r>
            <a:r>
              <a:rPr lang="sl-SI" b="1" dirty="0" err="1"/>
              <a:t>prednastavljenih</a:t>
            </a:r>
            <a:r>
              <a:rPr lang="sl-SI" b="1" dirty="0"/>
              <a:t> okvirčkov </a:t>
            </a:r>
            <a:r>
              <a:rPr lang="sl-SI" dirty="0"/>
              <a:t>(postavitev diapozitiva)</a:t>
            </a:r>
          </a:p>
          <a:p>
            <a:pPr lvl="1"/>
            <a:r>
              <a:rPr lang="sl-SI" dirty="0"/>
              <a:t>Brisanje praznih okvirčkov</a:t>
            </a:r>
          </a:p>
          <a:p>
            <a:pPr lvl="1"/>
            <a:r>
              <a:rPr lang="sl-SI" dirty="0"/>
              <a:t>Preverjanje </a:t>
            </a:r>
            <a:r>
              <a:rPr lang="sl-SI" b="1" dirty="0"/>
              <a:t>vrstnega reda branja</a:t>
            </a:r>
          </a:p>
        </p:txBody>
      </p:sp>
      <p:pic>
        <p:nvPicPr>
          <p:cNvPr id="8" name="Slika 7" descr="posnetek zaslona za urejanje različnih postavitev na diapozitivih v MS PowerPoint">
            <a:extLst>
              <a:ext uri="{FF2B5EF4-FFF2-40B4-BE49-F238E27FC236}">
                <a16:creationId xmlns:a16="http://schemas.microsoft.com/office/drawing/2014/main" id="{995FB784-BA7E-4693-9D47-C0B694BDB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1" t="1898" r="6095"/>
          <a:stretch/>
        </p:blipFill>
        <p:spPr>
          <a:xfrm>
            <a:off x="9124019" y="136525"/>
            <a:ext cx="3067981" cy="6087649"/>
          </a:xfrm>
          <a:prstGeom prst="rect">
            <a:avLst/>
          </a:prstGeom>
        </p:spPr>
      </p:pic>
      <p:pic>
        <p:nvPicPr>
          <p:cNvPr id="4" name="Slika 3" descr="Posnetek zaslona orodne vrstice za urejanje slogov">
            <a:extLst>
              <a:ext uri="{FF2B5EF4-FFF2-40B4-BE49-F238E27FC236}">
                <a16:creationId xmlns:a16="http://schemas.microsoft.com/office/drawing/2014/main" id="{BDD94082-1949-480C-9E13-5BFB10C68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" t="8084"/>
          <a:stretch/>
        </p:blipFill>
        <p:spPr>
          <a:xfrm>
            <a:off x="2802577" y="5284519"/>
            <a:ext cx="5483242" cy="1208356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6CDE82-AD6B-43B8-86DB-6F2A2575E546}" type="slidenum">
              <a:rPr lang="sl-SI" noProof="0" smtClean="0"/>
              <a:pPr lvl="0"/>
              <a:t>14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2173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Tabele</a:t>
            </a:r>
          </a:p>
        </p:txBody>
      </p:sp>
      <p:sp>
        <p:nvSpPr>
          <p:cNvPr id="3" name="označba vsebin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01866" cy="4530725"/>
          </a:xfrm>
        </p:spPr>
        <p:txBody>
          <a:bodyPr>
            <a:noAutofit/>
          </a:bodyPr>
          <a:lstStyle/>
          <a:p>
            <a:r>
              <a:rPr lang="sl-SI" dirty="0"/>
              <a:t>Oblikujemo s funkcijo </a:t>
            </a:r>
            <a:r>
              <a:rPr lang="sl-SI" b="1" dirty="0"/>
              <a:t>Vstavi tabelo</a:t>
            </a:r>
          </a:p>
          <a:p>
            <a:r>
              <a:rPr lang="sl-SI" dirty="0"/>
              <a:t>Ne puščamo </a:t>
            </a:r>
            <a:r>
              <a:rPr lang="sl-SI" b="1" dirty="0"/>
              <a:t>praznih celic </a:t>
            </a:r>
          </a:p>
          <a:p>
            <a:r>
              <a:rPr lang="sl-SI" dirty="0"/>
              <a:t>Označimo </a:t>
            </a:r>
            <a:r>
              <a:rPr lang="sl-SI" b="1" dirty="0"/>
              <a:t>naslovno vrstico </a:t>
            </a:r>
            <a:r>
              <a:rPr lang="sl-SI" dirty="0"/>
              <a:t>(vrstica z glavo</a:t>
            </a:r>
            <a:r>
              <a:rPr lang="sl-SI" b="1" dirty="0"/>
              <a:t>) </a:t>
            </a:r>
            <a:r>
              <a:rPr lang="sl-SI" dirty="0"/>
              <a:t>in </a:t>
            </a:r>
            <a:r>
              <a:rPr lang="sl-SI" b="1" dirty="0"/>
              <a:t>naslovni stolpec </a:t>
            </a:r>
            <a:r>
              <a:rPr lang="sl-SI" dirty="0"/>
              <a:t>(prvi stolpec)</a:t>
            </a:r>
          </a:p>
          <a:p>
            <a:r>
              <a:rPr lang="sl-SI" dirty="0"/>
              <a:t>Ne uporabljamo </a:t>
            </a:r>
            <a:r>
              <a:rPr lang="sl-SI" b="1" dirty="0"/>
              <a:t>spojenih celic </a:t>
            </a:r>
            <a:r>
              <a:rPr lang="sl-SI" dirty="0"/>
              <a:t>in </a:t>
            </a:r>
            <a:r>
              <a:rPr lang="sl-SI" b="1" dirty="0"/>
              <a:t>ugnezdenih tabel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2C9B074-90C9-4EC8-923B-F4828E778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745" y="568148"/>
            <a:ext cx="1529704" cy="2039604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60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Opremljanje posnetkov 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3ACFC030-D63C-4464-A22F-E0AD23C5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200" b="1" dirty="0"/>
              <a:t>Zvočni posnetki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2800" dirty="0"/>
              <a:t>Dobesedni prepis ali </a:t>
            </a:r>
            <a:r>
              <a:rPr lang="sl-SI" sz="2800" dirty="0" err="1"/>
              <a:t>transkript</a:t>
            </a:r>
            <a:endParaRPr lang="sl-SI" sz="2800" dirty="0"/>
          </a:p>
          <a:p>
            <a:pPr>
              <a:spcBef>
                <a:spcPts val="1800"/>
              </a:spcBef>
            </a:pPr>
            <a:r>
              <a:rPr lang="sl-SI" sz="3200" b="1" dirty="0"/>
              <a:t>Video posnetki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2800" dirty="0"/>
              <a:t>Dodani podnapisi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l-SI" sz="2800" dirty="0"/>
              <a:t>Dobesedni prepis ali </a:t>
            </a:r>
            <a:r>
              <a:rPr lang="sl-SI" sz="2800" dirty="0" err="1"/>
              <a:t>transkript</a:t>
            </a:r>
            <a:r>
              <a:rPr lang="sl-SI" sz="2800" dirty="0"/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4858549-D6FB-4F66-A427-FCFCA380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218" y="365125"/>
            <a:ext cx="2611582" cy="1871633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371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Povezave</a:t>
            </a:r>
          </a:p>
        </p:txBody>
      </p:sp>
      <p:sp>
        <p:nvSpPr>
          <p:cNvPr id="3" name="Označba vsebin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01866" cy="4530725"/>
          </a:xfrm>
        </p:spPr>
        <p:txBody>
          <a:bodyPr>
            <a:noAutofit/>
          </a:bodyPr>
          <a:lstStyle/>
          <a:p>
            <a:r>
              <a:rPr lang="sl-SI" b="1" dirty="0"/>
              <a:t>Smiselno poimenovanje </a:t>
            </a:r>
            <a:r>
              <a:rPr lang="sl-SI" dirty="0"/>
              <a:t>glede na kontekst v katerem se pojavijo</a:t>
            </a:r>
          </a:p>
          <a:p>
            <a:pPr lvl="1" indent="-3960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sl-SI" sz="2800" dirty="0">
                <a:hlinkClick r:id="rId2"/>
              </a:rPr>
              <a:t>http://www.dsis-drustvo.si/status-studenta-s-posebnimi-potrebami-invalida/</a:t>
            </a:r>
            <a:r>
              <a:rPr lang="sl-SI" sz="2800" dirty="0"/>
              <a:t> </a:t>
            </a:r>
          </a:p>
          <a:p>
            <a:pPr lvl="1" indent="-3960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sl-SI" sz="2800" dirty="0"/>
              <a:t>Status študenta s posebnimi potrebami lahko študenti pridobijo tako, da v referatu oddajo vlogo h kateri priložijo potrebna dokazila. </a:t>
            </a:r>
            <a:r>
              <a:rPr lang="sl-SI" sz="2800" dirty="0">
                <a:hlinkClick r:id="rId2"/>
              </a:rPr>
              <a:t>Več</a:t>
            </a:r>
          </a:p>
          <a:p>
            <a:pPr lvl="1" indent="-3960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sl-SI" sz="2800" dirty="0">
                <a:hlinkClick r:id="rId2"/>
              </a:rPr>
              <a:t>Status študenta s posebnimi potrebami</a:t>
            </a:r>
            <a:r>
              <a:rPr lang="sl-SI" sz="2800" dirty="0"/>
              <a:t> lahko študenti pridobijo tako, da v referatu oddajo vlogo h kateri priložijo potrebna dokazila. </a:t>
            </a:r>
          </a:p>
          <a:p>
            <a:pPr marL="0" indent="0">
              <a:buNone/>
            </a:pPr>
            <a:endParaRPr lang="sl-SI" sz="3200" dirty="0">
              <a:latin typeface="Tw Cen MT" panose="020B0602020104020603" pitchFamily="34" charset="-18"/>
            </a:endParaRPr>
          </a:p>
        </p:txBody>
      </p:sp>
      <p:pic>
        <p:nvPicPr>
          <p:cNvPr id="5" name="Slika 4" descr="Posnetek zaslona ikone za urejanje hiperpovezav"/>
          <p:cNvPicPr>
            <a:picLocks noChangeAspect="1"/>
          </p:cNvPicPr>
          <p:nvPr/>
        </p:nvPicPr>
        <p:blipFill rotWithShape="1">
          <a:blip r:embed="rId3"/>
          <a:srcRect t="7393"/>
          <a:stretch/>
        </p:blipFill>
        <p:spPr>
          <a:xfrm>
            <a:off x="8194963" y="1101871"/>
            <a:ext cx="4296768" cy="623454"/>
          </a:xfrm>
          <a:prstGeom prst="rect">
            <a:avLst/>
          </a:prstGeom>
        </p:spPr>
      </p:pic>
      <p:pic>
        <p:nvPicPr>
          <p:cNvPr id="7" name="Slika 6" descr="Posnetek zaslona ikone za ustvarjanje hiperpoveza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963" y="414398"/>
            <a:ext cx="3158837" cy="529517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6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802863" cy="1325563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Nadomestno besedilo za grafične elemente</a:t>
            </a:r>
          </a:p>
        </p:txBody>
      </p:sp>
      <p:sp>
        <p:nvSpPr>
          <p:cNvPr id="9" name="Informativni grafični elemeni">
            <a:extLst>
              <a:ext uri="{FF2B5EF4-FFF2-40B4-BE49-F238E27FC236}">
                <a16:creationId xmlns:a16="http://schemas.microsoft.com/office/drawing/2014/main" id="{551F638B-3FD5-4C00-88F0-316A36CD1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4001"/>
          </a:xfrm>
        </p:spPr>
        <p:txBody>
          <a:bodyPr>
            <a:noAutofit/>
          </a:bodyPr>
          <a:lstStyle/>
          <a:p>
            <a:r>
              <a:rPr lang="sl-SI" sz="3200" b="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</a:rPr>
              <a:t>Informativni grafični elementi</a:t>
            </a:r>
          </a:p>
        </p:txBody>
      </p:sp>
      <p:pic>
        <p:nvPicPr>
          <p:cNvPr id="4" name="prkaz kroženja vode" descr="Prikaz kroženja vode v naravi: izhlapevanje, kondenzacija, padavine, vpijanje vode">
            <a:extLst>
              <a:ext uri="{FF2B5EF4-FFF2-40B4-BE49-F238E27FC236}">
                <a16:creationId xmlns:a16="http://schemas.microsoft.com/office/drawing/2014/main" id="{09F954B6-9E0F-4AF0-A4AD-C4A067F4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70" y="2387538"/>
            <a:ext cx="3670110" cy="1737511"/>
          </a:xfrm>
          <a:prstGeom prst="rect">
            <a:avLst/>
          </a:prstGeom>
        </p:spPr>
      </p:pic>
      <p:pic>
        <p:nvPicPr>
          <p:cNvPr id="12" name="Grafikon - udeležba na športnih dejavnostih" descr="Stolpični prikaz števila udeležencev na športnih dejavnostih ločeno po spolu: joga, plavanje, fitnes, pilates, košarka">
            <a:extLst>
              <a:ext uri="{FF2B5EF4-FFF2-40B4-BE49-F238E27FC236}">
                <a16:creationId xmlns:a16="http://schemas.microsoft.com/office/drawing/2014/main" id="{E324F1EE-78FD-47F4-A3AD-234F9962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70" y="4332830"/>
            <a:ext cx="3776339" cy="2281851"/>
          </a:xfrm>
          <a:prstGeom prst="rect">
            <a:avLst/>
          </a:prstGeom>
        </p:spPr>
      </p:pic>
      <p:sp>
        <p:nvSpPr>
          <p:cNvPr id="10" name="Dekorativni grafični elementi">
            <a:extLst>
              <a:ext uri="{FF2B5EF4-FFF2-40B4-BE49-F238E27FC236}">
                <a16:creationId xmlns:a16="http://schemas.microsoft.com/office/drawing/2014/main" id="{F9A0A788-94AC-423C-9599-D73539BA2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4001"/>
          </a:xfrm>
        </p:spPr>
        <p:txBody>
          <a:bodyPr>
            <a:normAutofit lnSpcReduction="10000"/>
          </a:bodyPr>
          <a:lstStyle/>
          <a:p>
            <a:r>
              <a:rPr lang="sl-SI" sz="3200" b="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</a:rPr>
              <a:t>Dekorativni grafični elementi </a:t>
            </a:r>
          </a:p>
        </p:txBody>
      </p:sp>
      <p:pic>
        <p:nvPicPr>
          <p:cNvPr id="19" name="označba novega poglavja">
            <a:extLst>
              <a:ext uri="{FF2B5EF4-FFF2-40B4-BE49-F238E27FC236}">
                <a16:creationId xmlns:a16="http://schemas.microsoft.com/office/drawing/2014/main" id="{FB6A4716-C9BA-4AEE-8BDE-0C28A8F8C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787317"/>
            <a:ext cx="5075369" cy="468977"/>
          </a:xfrm>
          <a:prstGeom prst="rect">
            <a:avLst/>
          </a:prstGeom>
        </p:spPr>
      </p:pic>
      <p:pic>
        <p:nvPicPr>
          <p:cNvPr id="14" name="Ivan Cankar" descr="fotografija Ivana Cankarja">
            <a:extLst>
              <a:ext uri="{FF2B5EF4-FFF2-40B4-BE49-F238E27FC236}">
                <a16:creationId xmlns:a16="http://schemas.microsoft.com/office/drawing/2014/main" id="{9E797602-9D3B-4B95-BEF9-5E9F9C47FB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477" y="3719469"/>
            <a:ext cx="1286633" cy="1872051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6CDE82-AD6B-43B8-86DB-6F2A2575E546}" type="slidenum">
              <a:rPr lang="sl-SI" noProof="0" smtClean="0"/>
              <a:pPr lvl="0"/>
              <a:t>18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28516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DE025E0-C992-4A33-B488-009E799B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Kompleksni grafični elementi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097C828F-EA72-4A9C-B80A-3C62BF4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6673" cy="4351338"/>
          </a:xfrm>
        </p:spPr>
        <p:txBody>
          <a:bodyPr/>
          <a:lstStyle/>
          <a:p>
            <a:r>
              <a:rPr lang="sl-SI" dirty="0"/>
              <a:t>Zahtevajo </a:t>
            </a:r>
            <a:r>
              <a:rPr lang="sl-SI" b="1" dirty="0"/>
              <a:t>daljši in podrobnejši opis </a:t>
            </a:r>
            <a:r>
              <a:rPr lang="sl-SI" dirty="0"/>
              <a:t>pod sliko ali na ločenem diapozitivu</a:t>
            </a:r>
          </a:p>
          <a:p>
            <a:r>
              <a:rPr lang="sl-SI" dirty="0">
                <a:hlinkClick r:id="rId2"/>
              </a:rPr>
              <a:t>Diagram center</a:t>
            </a:r>
            <a:r>
              <a:rPr lang="sl-SI" dirty="0"/>
              <a:t> in </a:t>
            </a:r>
            <a:r>
              <a:rPr lang="en-GB" u="sng" dirty="0">
                <a:hlinkClick r:id="rId3"/>
              </a:rPr>
              <a:t>Poet training tool</a:t>
            </a:r>
            <a:r>
              <a:rPr lang="sl-SI" dirty="0"/>
              <a:t> sta različni verziji podobne vsebine in podajata primere opisov za različne grafične prikaze s področja umetnosti, znanosti, matematike, kemije itd.  </a:t>
            </a:r>
          </a:p>
        </p:txBody>
      </p:sp>
      <p:pic>
        <p:nvPicPr>
          <p:cNvPr id="2" name="Slika 1" descr="kompleksen diagram poteka za prikaz, da takšna slika potrebuje daljši opi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923" y="1825625"/>
            <a:ext cx="5186622" cy="4374482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6CDE82-AD6B-43B8-86DB-6F2A2575E546}" type="slidenum">
              <a:rPr lang="sl-SI" noProof="0" smtClean="0"/>
              <a:pPr lvl="0"/>
              <a:t>19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104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1A7671-AF9E-450D-A7A9-208678B3F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Dostopni dokumenti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85C0383-49BF-46F2-9F20-B1B03F05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informacije jasne, neposredne in razumljive za vse študente</a:t>
            </a:r>
          </a:p>
          <a:p>
            <a:r>
              <a:rPr lang="sl-SI" dirty="0"/>
              <a:t>uporabni za različne posameznike, ki uporabljajo različne naprave, programsko in strojno opremo</a:t>
            </a:r>
          </a:p>
          <a:p>
            <a:r>
              <a:rPr lang="sl-SI" dirty="0"/>
              <a:t>uporabni za študente s posebnimi potrebami (z okvarami vida, sluha, gibalno oviranostjo ali težavami na področju kognicije in pozornosti) in tiste, ki uporabljajo različno podporno tehnologijo, da lahko učinkovito zaznavajo, krmarijo in komunicirajo z vsebino</a:t>
            </a:r>
          </a:p>
          <a:p>
            <a:endParaRPr lang="sl-SI" dirty="0"/>
          </a:p>
        </p:txBody>
      </p:sp>
      <p:sp>
        <p:nvSpPr>
          <p:cNvPr id="4" name="Označba mesta številke diapozitiva 2">
            <a:extLst>
              <a:ext uri="{FF2B5EF4-FFF2-40B4-BE49-F238E27FC236}">
                <a16:creationId xmlns:a16="http://schemas.microsoft.com/office/drawing/2014/main" id="{DC8AEFCD-B49F-4AD2-B95B-238697C0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460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predstavitve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1865" cy="1325563"/>
          </a:xfrm>
        </p:spPr>
        <p:txBody>
          <a:bodyPr>
            <a:normAutofit/>
          </a:bodyPr>
          <a:lstStyle/>
          <a:p>
            <a:r>
              <a:rPr lang="sl-SI" sz="4800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Orodje za preverjanje dostopnosti </a:t>
            </a:r>
          </a:p>
        </p:txBody>
      </p:sp>
      <p:sp>
        <p:nvSpPr>
          <p:cNvPr id="3" name="Označba vsebin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01866" cy="4530725"/>
          </a:xfrm>
        </p:spPr>
        <p:txBody>
          <a:bodyPr>
            <a:noAutofit/>
          </a:bodyPr>
          <a:lstStyle/>
          <a:p>
            <a:r>
              <a:rPr lang="sl-SI" sz="3200" dirty="0"/>
              <a:t>Zavihek </a:t>
            </a:r>
            <a:r>
              <a:rPr lang="sl-SI" sz="3200" b="1" dirty="0"/>
              <a:t>Pregled</a:t>
            </a:r>
            <a:r>
              <a:rPr lang="sl-SI" sz="3200" dirty="0"/>
              <a:t> / ikona </a:t>
            </a:r>
            <a:r>
              <a:rPr lang="sl-SI" sz="3200" b="1" dirty="0"/>
              <a:t>Preveri dostopnost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l-SI" sz="3000" b="1" dirty="0"/>
              <a:t>Napake</a:t>
            </a:r>
            <a:r>
              <a:rPr lang="sl-SI" sz="3000" dirty="0"/>
              <a:t> – določeni ljudje, še posebej slepi, dokumenta ne morejo brati ali zelo težko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l-SI" sz="3000" b="1" dirty="0"/>
              <a:t>Opozorila </a:t>
            </a:r>
            <a:r>
              <a:rPr lang="sl-SI" sz="3000" dirty="0"/>
              <a:t>– določeni ljudje lahko imajo težave z branjem dokumenta ali pa se v njem težko znajdejo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l-SI" sz="3000" b="1" dirty="0"/>
              <a:t>Namigi</a:t>
            </a:r>
            <a:r>
              <a:rPr lang="sl-SI" sz="3000" dirty="0"/>
              <a:t> – priporočila kako izboljšati dokument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sl-SI" sz="3200" dirty="0"/>
              <a:t>Določenih zadev orodje ne prepozna in je še vedno potrebna človeška presoja in pregled.</a:t>
            </a:r>
          </a:p>
        </p:txBody>
      </p:sp>
      <p:pic>
        <p:nvPicPr>
          <p:cNvPr id="4" name="Slika 3" descr="posnetek zaslona ikone za preveri dostopnost">
            <a:extLst>
              <a:ext uri="{FF2B5EF4-FFF2-40B4-BE49-F238E27FC236}">
                <a16:creationId xmlns:a16="http://schemas.microsoft.com/office/drawing/2014/main" id="{F373651D-25E3-466C-B829-9DC69E391E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381" y="349174"/>
            <a:ext cx="1855118" cy="1963183"/>
          </a:xfrm>
          <a:prstGeom prst="rect">
            <a:avLst/>
          </a:prstGeom>
        </p:spPr>
      </p:pic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63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94E72A-AE3C-4126-B071-09AA92C0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 pošta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50BC20-B4EE-44E2-8B2D-43E0DBA0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l-SI" b="1" dirty="0"/>
              <a:t>Datoteka &gt; Možnosti &gt; Dostopnost (Office 365)</a:t>
            </a:r>
          </a:p>
          <a:p>
            <a:r>
              <a:rPr lang="sl-SI" dirty="0"/>
              <a:t>Pokaži opozorila za dostopnost med delom</a:t>
            </a:r>
            <a:endParaRPr lang="en-US" dirty="0"/>
          </a:p>
          <a:p>
            <a:r>
              <a:rPr lang="sl-SI" dirty="0"/>
              <a:t>Pokaži opozorila za dostopnost, ko</a:t>
            </a:r>
            <a:r>
              <a:rPr lang="en-US" dirty="0"/>
              <a:t>:</a:t>
            </a:r>
          </a:p>
          <a:p>
            <a:pPr lvl="1"/>
            <a:r>
              <a:rPr lang="sl-SI" dirty="0"/>
              <a:t>je eden od prejemnikov označil, da potrebuje dostopna sporočila</a:t>
            </a:r>
            <a:r>
              <a:rPr lang="en-US" dirty="0"/>
              <a:t> </a:t>
            </a:r>
          </a:p>
          <a:p>
            <a:pPr lvl="1"/>
            <a:r>
              <a:rPr lang="sl-SI" dirty="0"/>
              <a:t>Uporabljam temno ozadje </a:t>
            </a:r>
          </a:p>
          <a:p>
            <a:pPr lvl="1"/>
            <a:r>
              <a:rPr lang="sl-SI" dirty="0"/>
              <a:t>Pošiljam sporočilo več prejemnikom </a:t>
            </a:r>
            <a:endParaRPr lang="en-US" dirty="0"/>
          </a:p>
          <a:p>
            <a:pPr lvl="1"/>
            <a:r>
              <a:rPr lang="sl-SI" dirty="0"/>
              <a:t>Je eden od prejemnikov izven moj organizacije</a:t>
            </a:r>
            <a:endParaRPr lang="en-US" dirty="0"/>
          </a:p>
          <a:p>
            <a:pPr lvl="1"/>
            <a:r>
              <a:rPr lang="sl-SI" dirty="0"/>
              <a:t>Sestavljam sporočilo z visoko prioriteto</a:t>
            </a:r>
            <a:endParaRPr lang="en-US" dirty="0"/>
          </a:p>
          <a:p>
            <a:r>
              <a:rPr lang="sl-SI" dirty="0"/>
              <a:t>Prikaži opozorila za dostopnost samo, ko zaženem Preveri dostopnost</a:t>
            </a:r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80764C0-1E5E-408D-8D8E-C18D6244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9622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6A19B6-A914-428F-BA59-8A82494D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Izvoz Office dokumentov v </a:t>
            </a:r>
            <a:r>
              <a:rPr lang="sl-SI" dirty="0" err="1"/>
              <a:t>pdf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7FBB6DB-9613-4778-BCC7-3B51580A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7005" cy="4351338"/>
          </a:xfrm>
        </p:spPr>
        <p:txBody>
          <a:bodyPr>
            <a:normAutofit/>
          </a:bodyPr>
          <a:lstStyle/>
          <a:p>
            <a:r>
              <a:rPr lang="sl-SI" dirty="0"/>
              <a:t>Shrani kot … in izberete </a:t>
            </a:r>
            <a:r>
              <a:rPr lang="sl-SI" dirty="0" err="1"/>
              <a:t>pdf</a:t>
            </a:r>
            <a:endParaRPr lang="sl-SI" dirty="0"/>
          </a:p>
          <a:p>
            <a:r>
              <a:rPr lang="sl-SI" dirty="0"/>
              <a:t>Kliknete možnosti in ustrezno označite polja: </a:t>
            </a:r>
          </a:p>
          <a:p>
            <a:pPr lvl="1"/>
            <a:r>
              <a:rPr lang="sl-SI" dirty="0"/>
              <a:t>Obseg strani: vse</a:t>
            </a:r>
          </a:p>
          <a:p>
            <a:pPr lvl="1"/>
            <a:r>
              <a:rPr lang="sl-SI" dirty="0"/>
              <a:t>Kaj želite objaviti: Dokument</a:t>
            </a:r>
          </a:p>
          <a:p>
            <a:pPr lvl="1"/>
            <a:r>
              <a:rPr lang="sl-SI" dirty="0"/>
              <a:t>Vključi nenatisljive podatke: </a:t>
            </a:r>
          </a:p>
          <a:p>
            <a:pPr lvl="1"/>
            <a:r>
              <a:rPr lang="sl-SI" dirty="0"/>
              <a:t>Ustvari zaznamke z naslovi</a:t>
            </a:r>
          </a:p>
          <a:p>
            <a:pPr lvl="1"/>
            <a:r>
              <a:rPr lang="sl-SI" dirty="0"/>
              <a:t>Lastnosti dokumenta</a:t>
            </a:r>
          </a:p>
          <a:p>
            <a:pPr lvl="1"/>
            <a:r>
              <a:rPr lang="sl-SI" dirty="0"/>
              <a:t>Strukturne oznake dokumenta za dostopnost</a:t>
            </a:r>
          </a:p>
          <a:p>
            <a:pPr lvl="1"/>
            <a:r>
              <a:rPr lang="sl-SI" dirty="0"/>
              <a:t>Možnosti za </a:t>
            </a:r>
            <a:r>
              <a:rPr lang="sl-SI" dirty="0" err="1"/>
              <a:t>pdf</a:t>
            </a:r>
            <a:r>
              <a:rPr lang="sl-SI" dirty="0"/>
              <a:t>: Besedilno bitne slike, …</a:t>
            </a:r>
          </a:p>
        </p:txBody>
      </p:sp>
      <p:pic>
        <p:nvPicPr>
          <p:cNvPr id="7" name="Slika 6" descr="Posnetek zaslona pojavnega okna za shranjevanje Word dokumenta v pdf obliko, da ta ohrani vse strukturne lastnosti za dostopnost">
            <a:extLst>
              <a:ext uri="{FF2B5EF4-FFF2-40B4-BE49-F238E27FC236}">
                <a16:creationId xmlns:a16="http://schemas.microsoft.com/office/drawing/2014/main" id="{65DE17B0-D543-477D-8C00-49E0CEF1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82" y="115743"/>
            <a:ext cx="3560289" cy="6245814"/>
          </a:xfrm>
          <a:prstGeom prst="rect">
            <a:avLst/>
          </a:prstGeom>
        </p:spPr>
      </p:pic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927A126-99DF-45AB-8266-CA518390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7929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4E4F56-8952-41F0-9E80-FAD53569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/>
          <a:p>
            <a:r>
              <a:rPr lang="sl-SI" dirty="0"/>
              <a:t>Preverjanje in popravljanje </a:t>
            </a:r>
            <a:br>
              <a:rPr lang="sl-SI" dirty="0"/>
            </a:br>
            <a:r>
              <a:rPr lang="sl-SI" dirty="0"/>
              <a:t>dostopnosti v </a:t>
            </a:r>
            <a:r>
              <a:rPr lang="sl-SI" dirty="0" err="1"/>
              <a:t>pdf</a:t>
            </a:r>
            <a:r>
              <a:rPr lang="sl-SI" dirty="0"/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4B22B89-256A-41DA-A100-55F1375F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2479" cy="4351338"/>
          </a:xfrm>
        </p:spPr>
        <p:txBody>
          <a:bodyPr/>
          <a:lstStyle/>
          <a:p>
            <a:r>
              <a:rPr lang="sl-SI" dirty="0"/>
              <a:t>preverimo ali je </a:t>
            </a:r>
            <a:r>
              <a:rPr lang="sl-SI" b="1" dirty="0" err="1"/>
              <a:t>pdf</a:t>
            </a:r>
            <a:r>
              <a:rPr lang="sl-SI" b="1" dirty="0"/>
              <a:t> dokument označen</a:t>
            </a:r>
          </a:p>
          <a:p>
            <a:r>
              <a:rPr lang="sl-SI" dirty="0"/>
              <a:t>orodje za oznake (</a:t>
            </a:r>
            <a:r>
              <a:rPr lang="sl-SI" b="1" dirty="0" err="1"/>
              <a:t>tag</a:t>
            </a:r>
            <a:r>
              <a:rPr lang="sl-SI" b="1" dirty="0"/>
              <a:t> </a:t>
            </a:r>
            <a:r>
              <a:rPr lang="sl-SI" b="1" dirty="0" err="1"/>
              <a:t>tree</a:t>
            </a:r>
            <a:r>
              <a:rPr lang="sl-SI" b="1" dirty="0"/>
              <a:t> pane</a:t>
            </a:r>
            <a:r>
              <a:rPr lang="sl-SI" dirty="0"/>
              <a:t>) </a:t>
            </a:r>
          </a:p>
          <a:p>
            <a:r>
              <a:rPr lang="sl-SI" dirty="0"/>
              <a:t>Zavihek </a:t>
            </a:r>
            <a:r>
              <a:rPr lang="sl-SI" b="1" dirty="0" err="1"/>
              <a:t>View</a:t>
            </a:r>
            <a:r>
              <a:rPr lang="sl-SI" dirty="0"/>
              <a:t> -&gt; </a:t>
            </a:r>
            <a:r>
              <a:rPr lang="sl-SI" b="1" dirty="0" err="1"/>
              <a:t>View</a:t>
            </a:r>
            <a:r>
              <a:rPr lang="sl-SI" b="1" dirty="0"/>
              <a:t> </a:t>
            </a:r>
            <a:r>
              <a:rPr lang="sl-SI" b="1" dirty="0" err="1"/>
              <a:t>settings</a:t>
            </a:r>
            <a:r>
              <a:rPr lang="sl-SI" dirty="0"/>
              <a:t> -&gt; </a:t>
            </a:r>
            <a:r>
              <a:rPr lang="sl-SI" b="1" dirty="0" err="1"/>
              <a:t>Navigation</a:t>
            </a:r>
            <a:r>
              <a:rPr lang="sl-SI" b="1" dirty="0"/>
              <a:t> panel </a:t>
            </a:r>
            <a:r>
              <a:rPr lang="sl-SI" dirty="0"/>
              <a:t>-&gt; </a:t>
            </a:r>
            <a:r>
              <a:rPr lang="sl-SI" b="1" dirty="0" err="1"/>
              <a:t>Tags</a:t>
            </a:r>
            <a:endParaRPr lang="sl-SI" b="1" dirty="0"/>
          </a:p>
          <a:p>
            <a:r>
              <a:rPr lang="sl-SI" dirty="0"/>
              <a:t>orodje za </a:t>
            </a:r>
            <a:r>
              <a:rPr lang="sl-SI" b="1" dirty="0"/>
              <a:t>oznake</a:t>
            </a:r>
            <a:r>
              <a:rPr lang="sl-SI" dirty="0"/>
              <a:t> ali </a:t>
            </a:r>
            <a:r>
              <a:rPr lang="sl-SI" b="1" dirty="0"/>
              <a:t>vsebino</a:t>
            </a:r>
            <a:r>
              <a:rPr lang="sl-SI" dirty="0"/>
              <a:t> v orodni vrstici za navigacijo</a:t>
            </a:r>
          </a:p>
          <a:p>
            <a:endParaRPr lang="sl-SI" dirty="0"/>
          </a:p>
        </p:txBody>
      </p:sp>
      <p:pic>
        <p:nvPicPr>
          <p:cNvPr id="5" name="Slika 4" descr="posnetek zaslona orodne vrstice za urejanje oznak in vsebine v Foxit pdf editor pro"/>
          <p:cNvPicPr>
            <a:picLocks noChangeAspect="1"/>
          </p:cNvPicPr>
          <p:nvPr/>
        </p:nvPicPr>
        <p:blipFill rotWithShape="1">
          <a:blip r:embed="rId3"/>
          <a:srcRect r="69366"/>
          <a:stretch/>
        </p:blipFill>
        <p:spPr>
          <a:xfrm>
            <a:off x="6390582" y="945395"/>
            <a:ext cx="1803391" cy="5410955"/>
          </a:xfrm>
          <a:prstGeom prst="rect">
            <a:avLst/>
          </a:prstGeom>
        </p:spPr>
      </p:pic>
      <p:pic>
        <p:nvPicPr>
          <p:cNvPr id="6" name="Slika 5" descr="Prikaz drevesne strukture oznak v pdf dokumentu">
            <a:extLst>
              <a:ext uri="{FF2B5EF4-FFF2-40B4-BE49-F238E27FC236}">
                <a16:creationId xmlns:a16="http://schemas.microsoft.com/office/drawing/2014/main" id="{A7E3DE4A-4A40-497D-8851-0D9BDF16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882" y="983456"/>
            <a:ext cx="3270458" cy="5372894"/>
          </a:xfrm>
          <a:prstGeom prst="rect">
            <a:avLst/>
          </a:prstGeom>
        </p:spPr>
      </p:pic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CB62737-8C28-4FC2-BF76-222938D6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271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741"/>
          </a:xfrm>
        </p:spPr>
        <p:txBody>
          <a:bodyPr/>
          <a:lstStyle/>
          <a:p>
            <a:r>
              <a:rPr lang="sl-SI" dirty="0"/>
              <a:t>Avtomatsko označevanje dokumenta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sl-SI" dirty="0"/>
              <a:t>uporabite (</a:t>
            </a:r>
            <a:r>
              <a:rPr lang="sl-SI" dirty="0" err="1"/>
              <a:t>Autotag</a:t>
            </a:r>
            <a:r>
              <a:rPr lang="sl-SI" dirty="0"/>
              <a:t> </a:t>
            </a:r>
            <a:r>
              <a:rPr lang="sl-SI" dirty="0" err="1"/>
              <a:t>Document</a:t>
            </a:r>
            <a:r>
              <a:rPr lang="sl-SI" dirty="0"/>
              <a:t>)</a:t>
            </a:r>
          </a:p>
          <a:p>
            <a:endParaRPr lang="sl-SI" dirty="0"/>
          </a:p>
        </p:txBody>
      </p:sp>
      <p:pic>
        <p:nvPicPr>
          <p:cNvPr id="6" name="Slika 5" descr="Posnetek zaslona orodne vrstive v Fofit pdf Editor pro s poudarkom na ikoni Autotag docu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6" y="5091344"/>
            <a:ext cx="10421804" cy="1228896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24</a:t>
            </a:fld>
            <a:endParaRPr lang="sl-SI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1E52BF7-B5D4-4126-A851-145A50DD3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914812"/>
              </p:ext>
            </p:extLst>
          </p:nvPr>
        </p:nvGraphicFramePr>
        <p:xfrm>
          <a:off x="2032000" y="1827689"/>
          <a:ext cx="81280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2525">
                  <a:extLst>
                    <a:ext uri="{9D8B030D-6E8A-4147-A177-3AD203B41FA5}">
                      <a16:colId xmlns:a16="http://schemas.microsoft.com/office/drawing/2014/main" val="2791401289"/>
                    </a:ext>
                  </a:extLst>
                </a:gridCol>
                <a:gridCol w="4685475">
                  <a:extLst>
                    <a:ext uri="{9D8B030D-6E8A-4147-A177-3AD203B41FA5}">
                      <a16:colId xmlns:a16="http://schemas.microsoft.com/office/drawing/2014/main" val="4159606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Oznaka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Vrsta vsebine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460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</a:t>
                      </a:r>
                      <a:r>
                        <a:rPr lang="sl-SI" sz="2000" dirty="0" err="1"/>
                        <a:t>H1</a:t>
                      </a:r>
                      <a:r>
                        <a:rPr lang="sl-SI" sz="2000" dirty="0"/>
                        <a:t>&gt; do &lt;</a:t>
                      </a:r>
                      <a:r>
                        <a:rPr lang="sl-SI" sz="2000" dirty="0" err="1"/>
                        <a:t>H6</a:t>
                      </a:r>
                      <a:r>
                        <a:rPr lang="sl-SI" sz="20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Naslovi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6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&lt;P&gt;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Odstavek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721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&lt;Figure&gt; ali &lt;</a:t>
                      </a:r>
                      <a:r>
                        <a:rPr lang="sl-SI" sz="2000" dirty="0" err="1"/>
                        <a:t>Artifact</a:t>
                      </a:r>
                      <a:r>
                        <a:rPr lang="sl-SI" sz="20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Grafični element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54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&lt;Table&gt;, &lt;</a:t>
                      </a:r>
                      <a:r>
                        <a:rPr lang="sl-SI" sz="2000" dirty="0" err="1"/>
                        <a:t>TR</a:t>
                      </a:r>
                      <a:r>
                        <a:rPr lang="sl-SI" sz="2000" dirty="0"/>
                        <a:t>&gt;, &lt;</a:t>
                      </a:r>
                      <a:r>
                        <a:rPr lang="sl-SI" sz="2000" dirty="0" err="1"/>
                        <a:t>TH</a:t>
                      </a:r>
                      <a:r>
                        <a:rPr lang="sl-SI" sz="2000" dirty="0"/>
                        <a:t>&gt;, &lt;TD&gt;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Struktura tabele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68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&lt;L&gt;, &lt;LI&gt;, &lt;</a:t>
                      </a:r>
                      <a:r>
                        <a:rPr lang="sl-SI" sz="2000" dirty="0" err="1"/>
                        <a:t>LbL</a:t>
                      </a:r>
                      <a:r>
                        <a:rPr lang="sl-SI" sz="2000" dirty="0"/>
                        <a:t>&gt;, &lt;</a:t>
                      </a:r>
                      <a:r>
                        <a:rPr lang="sl-SI" sz="2000" dirty="0" err="1"/>
                        <a:t>Lbody</a:t>
                      </a:r>
                      <a:r>
                        <a:rPr lang="sl-SI" sz="20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Struktura seznama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38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&lt;Link&gt;, &lt;</a:t>
                      </a:r>
                      <a:r>
                        <a:rPr lang="sl-SI" sz="2000" dirty="0" err="1"/>
                        <a:t>OBJR</a:t>
                      </a:r>
                      <a:r>
                        <a:rPr lang="sl-SI" sz="20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Struktura povezav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56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dirty="0"/>
                        <a:t>&lt;</a:t>
                      </a:r>
                      <a:r>
                        <a:rPr lang="sl-SI" sz="2000" dirty="0" err="1"/>
                        <a:t>TOC</a:t>
                      </a:r>
                      <a:r>
                        <a:rPr lang="sl-SI" sz="2000" dirty="0"/>
                        <a:t>&gt;, &lt;</a:t>
                      </a:r>
                      <a:r>
                        <a:rPr lang="sl-SI" sz="2000" dirty="0" err="1"/>
                        <a:t>TOCI</a:t>
                      </a:r>
                      <a:r>
                        <a:rPr lang="sl-SI" sz="2000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/>
                        <a:t>Struktura kazala vsebine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231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24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Preverjanje dostopnosti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-&gt; zavihek </a:t>
            </a:r>
            <a:r>
              <a:rPr lang="sl-SI" dirty="0" err="1"/>
              <a:t>Accessibility</a:t>
            </a:r>
            <a:r>
              <a:rPr lang="sl-SI" dirty="0"/>
              <a:t> </a:t>
            </a:r>
          </a:p>
          <a:p>
            <a:pPr marL="0" indent="0">
              <a:buNone/>
            </a:pPr>
            <a:r>
              <a:rPr lang="sl-SI" dirty="0"/>
              <a:t>-&gt; </a:t>
            </a:r>
            <a:r>
              <a:rPr lang="sl-SI" dirty="0" err="1"/>
              <a:t>Full</a:t>
            </a:r>
            <a:r>
              <a:rPr lang="sl-SI" dirty="0"/>
              <a:t> </a:t>
            </a:r>
            <a:r>
              <a:rPr lang="sl-SI" dirty="0" err="1"/>
              <a:t>check</a:t>
            </a:r>
            <a:r>
              <a:rPr lang="sl-SI" dirty="0"/>
              <a:t> </a:t>
            </a:r>
          </a:p>
          <a:p>
            <a:pPr marL="0" indent="0">
              <a:buNone/>
            </a:pPr>
            <a:r>
              <a:rPr lang="sl-SI" dirty="0"/>
              <a:t>-&gt; Start </a:t>
            </a:r>
            <a:r>
              <a:rPr lang="sl-SI" dirty="0" err="1"/>
              <a:t>checking</a:t>
            </a:r>
            <a:endParaRPr lang="sl-SI" dirty="0"/>
          </a:p>
          <a:p>
            <a:endParaRPr lang="sl-SI" dirty="0"/>
          </a:p>
        </p:txBody>
      </p:sp>
      <p:pic>
        <p:nvPicPr>
          <p:cNvPr id="5" name="Slika 4" descr="Posnetek zaslona pogovornega okna za možnosti preverjanja dostopnosti v Foxit pdf Editor pr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7" y="1432204"/>
            <a:ext cx="5202382" cy="5425796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3608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Poročilo o preverjanju dostopnosti</a:t>
            </a:r>
          </a:p>
        </p:txBody>
      </p:sp>
      <p:pic>
        <p:nvPicPr>
          <p:cNvPr id="5" name="Označba mesta vsebine 4" descr="Posnetek zaslona poročila o preverjanju dostopnosti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51"/>
          <a:stretch/>
        </p:blipFill>
        <p:spPr>
          <a:xfrm>
            <a:off x="1517073" y="1690688"/>
            <a:ext cx="9199418" cy="4604818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85715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Popravljanje oznak in vrstnega reda branja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5800" indent="-457200"/>
            <a:r>
              <a:rPr lang="sl-SI" dirty="0"/>
              <a:t>Set Area </a:t>
            </a:r>
            <a:r>
              <a:rPr lang="sl-SI" dirty="0" err="1"/>
              <a:t>Reading</a:t>
            </a:r>
            <a:r>
              <a:rPr lang="sl-SI" dirty="0"/>
              <a:t> </a:t>
            </a:r>
            <a:r>
              <a:rPr lang="sl-SI" dirty="0" err="1"/>
              <a:t>Order</a:t>
            </a:r>
            <a:r>
              <a:rPr lang="sl-SI" dirty="0"/>
              <a:t> ali </a:t>
            </a:r>
          </a:p>
          <a:p>
            <a:pPr marL="325800" indent="-457200"/>
            <a:r>
              <a:rPr lang="sl-SI" dirty="0" err="1"/>
              <a:t>Reading</a:t>
            </a:r>
            <a:r>
              <a:rPr lang="sl-SI" dirty="0"/>
              <a:t> </a:t>
            </a:r>
            <a:r>
              <a:rPr lang="sl-SI" dirty="0" err="1"/>
              <a:t>Order</a:t>
            </a:r>
            <a:endParaRPr lang="sl-SI" dirty="0"/>
          </a:p>
          <a:p>
            <a:pPr indent="-360000">
              <a:buFont typeface="Wingdings" panose="05000000000000000000" pitchFamily="2" charset="2"/>
              <a:buChar char="Ø"/>
            </a:pPr>
            <a:endParaRPr lang="sl-SI" dirty="0"/>
          </a:p>
          <a:p>
            <a:pPr indent="-360000">
              <a:buFont typeface="Wingdings" panose="05000000000000000000" pitchFamily="2" charset="2"/>
              <a:buChar char="Ø"/>
            </a:pPr>
            <a:endParaRPr lang="sl-SI" dirty="0"/>
          </a:p>
        </p:txBody>
      </p:sp>
      <p:pic>
        <p:nvPicPr>
          <p:cNvPr id="6" name="Slika 5" descr="posnetek zaslona orodne vrstice v Foxit pdf Editor pro s poudarkom na ikoni Set Area Reading order in Reading Ord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" y="2968691"/>
            <a:ext cx="12192000" cy="1668763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716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Dodajanje nadomestnega besedila grafičnim elementom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Set </a:t>
            </a:r>
            <a:r>
              <a:rPr lang="sl-SI" dirty="0" err="1"/>
              <a:t>Alternate</a:t>
            </a:r>
            <a:r>
              <a:rPr lang="sl-SI" dirty="0"/>
              <a:t> </a:t>
            </a:r>
            <a:r>
              <a:rPr lang="sl-SI" dirty="0" err="1"/>
              <a:t>text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Figures</a:t>
            </a:r>
            <a:endParaRPr lang="sl-SI" dirty="0"/>
          </a:p>
          <a:p>
            <a:endParaRPr lang="sl-SI" dirty="0"/>
          </a:p>
        </p:txBody>
      </p:sp>
      <p:pic>
        <p:nvPicPr>
          <p:cNvPr id="6" name="Slika 5" descr="Posnetek zaslona orodne vrstice v Foxit pdf Editor pro s poudarkom na ikoni Set Alternate Tex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82" y="2623187"/>
            <a:ext cx="10650436" cy="1209844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1989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Action</a:t>
            </a:r>
            <a:r>
              <a:rPr lang="sl-SI" dirty="0"/>
              <a:t> </a:t>
            </a:r>
            <a:r>
              <a:rPr lang="sl-SI" dirty="0" err="1"/>
              <a:t>Wizard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17073"/>
            <a:ext cx="10515600" cy="4659890"/>
          </a:xfrm>
        </p:spPr>
        <p:txBody>
          <a:bodyPr/>
          <a:lstStyle/>
          <a:p>
            <a:r>
              <a:rPr lang="sl-SI" dirty="0"/>
              <a:t>(</a:t>
            </a:r>
            <a:r>
              <a:rPr lang="sl-SI" dirty="0" err="1"/>
              <a:t>Action</a:t>
            </a:r>
            <a:r>
              <a:rPr lang="sl-SI" dirty="0"/>
              <a:t> </a:t>
            </a:r>
            <a:r>
              <a:rPr lang="sl-SI" dirty="0" err="1"/>
              <a:t>Wizard</a:t>
            </a:r>
            <a:r>
              <a:rPr lang="sl-SI" dirty="0"/>
              <a:t>) je orodje za celoten postopek urejanja dostopnosti, ki ga najdete v zavihku Datoteka (File). </a:t>
            </a:r>
          </a:p>
          <a:p>
            <a:pPr marL="0" indent="0">
              <a:buNone/>
            </a:pPr>
            <a:r>
              <a:rPr lang="sl-SI" dirty="0"/>
              <a:t>File -&gt; Run </a:t>
            </a:r>
            <a:r>
              <a:rPr lang="sl-SI" dirty="0" err="1"/>
              <a:t>Action</a:t>
            </a:r>
            <a:r>
              <a:rPr lang="sl-SI" dirty="0"/>
              <a:t> -&gt; Make </a:t>
            </a:r>
            <a:r>
              <a:rPr lang="sl-SI" dirty="0" err="1"/>
              <a:t>Accessible</a:t>
            </a:r>
            <a:r>
              <a:rPr lang="sl-SI" dirty="0"/>
              <a:t> </a:t>
            </a:r>
          </a:p>
          <a:p>
            <a:endParaRPr lang="sl-SI" dirty="0"/>
          </a:p>
        </p:txBody>
      </p:sp>
      <p:pic>
        <p:nvPicPr>
          <p:cNvPr id="5" name="Slika 4" descr="Prikaz pogovornega okna za zagon Action Wizard"/>
          <p:cNvPicPr>
            <a:picLocks noChangeAspect="1"/>
          </p:cNvPicPr>
          <p:nvPr/>
        </p:nvPicPr>
        <p:blipFill rotWithShape="1">
          <a:blip r:embed="rId2"/>
          <a:srcRect t="1022"/>
          <a:stretch/>
        </p:blipFill>
        <p:spPr>
          <a:xfrm>
            <a:off x="5182585" y="3193596"/>
            <a:ext cx="6171215" cy="3162754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29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671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Za slepe">
            <a:extLst>
              <a:ext uri="{FF2B5EF4-FFF2-40B4-BE49-F238E27FC236}">
                <a16:creationId xmlns:a16="http://schemas.microsoft.com/office/drawing/2014/main" id="{0B9672D6-899B-46DA-ABCD-E98B35CD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74771" cy="1325563"/>
          </a:xfrm>
        </p:spPr>
        <p:txBody>
          <a:bodyPr/>
          <a:lstStyle/>
          <a:p>
            <a:r>
              <a:rPr lang="sl-SI" b="1" dirty="0">
                <a:latin typeface="+mn-lt"/>
              </a:rPr>
              <a:t>Za slepe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9317D6-2F5E-44A3-8FE4-889DE4F4D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364" y="1572491"/>
            <a:ext cx="5673436" cy="4604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sz="2600" b="1" dirty="0"/>
              <a:t>bralnik zaslona</a:t>
            </a:r>
            <a:r>
              <a:rPr lang="sl-SI" sz="2600" dirty="0"/>
              <a:t>, ki besedilo na ekranu in dogajanje pretvori v govor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600" b="1" dirty="0" err="1"/>
              <a:t>brajeva</a:t>
            </a:r>
            <a:r>
              <a:rPr lang="sl-SI" sz="2600" b="1" dirty="0"/>
              <a:t> vrstica</a:t>
            </a:r>
            <a:r>
              <a:rPr lang="sl-SI" sz="2600" dirty="0"/>
              <a:t>, ki besedilo na ekranu pretvarja v </a:t>
            </a:r>
            <a:r>
              <a:rPr lang="sl-SI" sz="2600" dirty="0" err="1"/>
              <a:t>brajevo</a:t>
            </a:r>
            <a:r>
              <a:rPr lang="sl-SI" sz="2600" dirty="0"/>
              <a:t> pisavo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600" b="1" dirty="0" err="1"/>
              <a:t>brajeve</a:t>
            </a:r>
            <a:r>
              <a:rPr lang="sl-SI" sz="2600" b="1" dirty="0"/>
              <a:t> beležnice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600" b="1" dirty="0"/>
              <a:t>skenerji in OCR programi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600" dirty="0"/>
              <a:t>programi za </a:t>
            </a:r>
            <a:r>
              <a:rPr lang="sl-SI" sz="2600" b="1" dirty="0"/>
              <a:t>predvajanje zvočnih knjig</a:t>
            </a:r>
            <a:r>
              <a:rPr lang="sl-SI" sz="2600" dirty="0"/>
              <a:t> in </a:t>
            </a:r>
            <a:r>
              <a:rPr lang="sl-SI" sz="2600" b="1" dirty="0"/>
              <a:t>branje elektronskih </a:t>
            </a:r>
            <a:r>
              <a:rPr lang="sl-SI" sz="2600" b="1" dirty="0" err="1"/>
              <a:t>Daisy</a:t>
            </a:r>
            <a:r>
              <a:rPr lang="sl-SI" sz="2600" b="1" dirty="0"/>
              <a:t> knjig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600" dirty="0"/>
              <a:t>diktafon/pametni telefon</a:t>
            </a:r>
          </a:p>
          <a:p>
            <a:pPr marL="0" lvl="0" indent="0">
              <a:buNone/>
            </a:pPr>
            <a:endParaRPr lang="sl-SI" sz="3000" dirty="0"/>
          </a:p>
        </p:txBody>
      </p:sp>
      <p:pic>
        <p:nvPicPr>
          <p:cNvPr id="4" name="skener" descr="ske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691" y="115744"/>
            <a:ext cx="3663958" cy="3168829"/>
          </a:xfrm>
          <a:prstGeom prst="rect">
            <a:avLst/>
          </a:prstGeom>
        </p:spPr>
      </p:pic>
      <p:pic>
        <p:nvPicPr>
          <p:cNvPr id="8" name="prenosnik z brajevo vrstico" descr="prenosnik z govorno sintezo in brajevo vrstico">
            <a:extLst>
              <a:ext uri="{FF2B5EF4-FFF2-40B4-BE49-F238E27FC236}">
                <a16:creationId xmlns:a16="http://schemas.microsoft.com/office/drawing/2014/main" id="{91D96CDD-27EC-4C2D-BAAC-3EB35EF38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7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0309" y="3165764"/>
            <a:ext cx="5755946" cy="3240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910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Action</a:t>
            </a:r>
            <a:r>
              <a:rPr lang="sl-SI" dirty="0"/>
              <a:t> </a:t>
            </a:r>
            <a:r>
              <a:rPr lang="sl-SI" dirty="0" err="1"/>
              <a:t>Wizard</a:t>
            </a:r>
            <a:r>
              <a:rPr lang="sl-SI" dirty="0"/>
              <a:t> navodila</a:t>
            </a:r>
          </a:p>
        </p:txBody>
      </p:sp>
      <p:pic>
        <p:nvPicPr>
          <p:cNvPr id="5" name="Označba mesta vsebine 4" descr="Posnetek zaslona prikaza navodil, ki jih ponudi Action Wizard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0046" y="1574665"/>
            <a:ext cx="7750482" cy="4404243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30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93870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Accessibility</a:t>
            </a:r>
            <a:r>
              <a:rPr lang="sl-SI" dirty="0"/>
              <a:t> </a:t>
            </a:r>
            <a:r>
              <a:rPr lang="sl-SI" dirty="0" err="1"/>
              <a:t>report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64870" y="1690688"/>
            <a:ext cx="10515600" cy="4351338"/>
          </a:xfrm>
        </p:spPr>
        <p:txBody>
          <a:bodyPr/>
          <a:lstStyle/>
          <a:p>
            <a:r>
              <a:rPr lang="sl-SI" dirty="0"/>
              <a:t>Za urejanje dostopnost na podlagi poročila o dostopnosti, si lahko pomagate z </a:t>
            </a:r>
            <a:r>
              <a:rPr lang="sl-SI" u="sng" dirty="0">
                <a:hlinkClick r:id="rId2"/>
              </a:rPr>
              <a:t>razlago poročila o dostopnosti</a:t>
            </a:r>
            <a:r>
              <a:rPr lang="sl-SI" dirty="0"/>
              <a:t>.</a:t>
            </a:r>
          </a:p>
          <a:p>
            <a:endParaRPr lang="sl-SI" dirty="0"/>
          </a:p>
        </p:txBody>
      </p:sp>
      <p:pic>
        <p:nvPicPr>
          <p:cNvPr id="5" name="Slika 4" descr="Posnetek zaslona prikaza poročila po izvajanju funkcije Accessibility Report"/>
          <p:cNvPicPr>
            <a:picLocks noChangeAspect="1"/>
          </p:cNvPicPr>
          <p:nvPr/>
        </p:nvPicPr>
        <p:blipFill rotWithShape="1">
          <a:blip r:embed="rId3"/>
          <a:srcRect t="669" b="-1"/>
          <a:stretch/>
        </p:blipFill>
        <p:spPr>
          <a:xfrm>
            <a:off x="2514601" y="2794752"/>
            <a:ext cx="7369628" cy="4063248"/>
          </a:xfrm>
          <a:prstGeom prst="rect">
            <a:avLst/>
          </a:prstGeom>
        </p:spPr>
      </p:pic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31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25396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0" dirty="0">
                <a:latin typeface="Tw Cen MT" panose="020B0602020104020603" pitchFamily="34" charset="-18"/>
              </a:rPr>
              <a:t>Gradiva in informacije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2510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/>
              <a:t>Več o </a:t>
            </a:r>
            <a:r>
              <a:rPr lang="sl-SI" dirty="0">
                <a:hlinkClick r:id="rId2"/>
              </a:rPr>
              <a:t>Urejanju dostopnosti Word, PowerPoint, Excel in </a:t>
            </a:r>
            <a:r>
              <a:rPr lang="sl-SI" dirty="0" err="1">
                <a:hlinkClick r:id="rId2"/>
              </a:rPr>
              <a:t>pdf</a:t>
            </a:r>
            <a:r>
              <a:rPr lang="sl-SI" dirty="0">
                <a:hlinkClick r:id="rId2"/>
              </a:rPr>
              <a:t> dokumentov</a:t>
            </a:r>
            <a:r>
              <a:rPr lang="sl-SI" dirty="0"/>
              <a:t> si lahko preberete v priporočilih, ki so nastali v sklopu projekta Prava smer in jih po potrebi dodajamo.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/>
              <a:t>Videoposnetek </a:t>
            </a:r>
            <a:r>
              <a:rPr lang="sl-SI" dirty="0">
                <a:hlinkClick r:id="rId3"/>
              </a:rPr>
              <a:t>predavanja o zagotavljanju dostopnosti v Wordu in PowerPointu</a:t>
            </a:r>
            <a:r>
              <a:rPr lang="sl-SI" dirty="0"/>
              <a:t> si lahko ogledate na YouTube kanalu UM.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>
                <a:hlinkClick r:id="rId4"/>
              </a:rPr>
              <a:t>Navodila za urejanje dostopnosti </a:t>
            </a:r>
            <a:r>
              <a:rPr lang="sl-SI" dirty="0" err="1">
                <a:hlinkClick r:id="rId4"/>
              </a:rPr>
              <a:t>pdf</a:t>
            </a:r>
            <a:r>
              <a:rPr lang="sl-SI" dirty="0">
                <a:hlinkClick r:id="rId4"/>
              </a:rPr>
              <a:t> dokumentov</a:t>
            </a:r>
            <a:r>
              <a:rPr lang="sl-SI" dirty="0"/>
              <a:t> s </a:t>
            </a:r>
            <a:r>
              <a:rPr lang="sl-SI" dirty="0" err="1"/>
              <a:t>Foxit</a:t>
            </a:r>
            <a:endParaRPr lang="sl-SI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 err="1">
                <a:hlinkClick r:id="rId5"/>
              </a:rPr>
              <a:t>RoboBraille</a:t>
            </a:r>
            <a:r>
              <a:rPr lang="sl-SI" dirty="0"/>
              <a:t> je orodje za hitro pretvarjanje nedostopnih formatov v dostopne oblike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>
                <a:hlinkClick r:id="rId6"/>
              </a:rPr>
              <a:t>Digitalna dostopnost za vse</a:t>
            </a:r>
            <a:r>
              <a:rPr lang="sl-SI" dirty="0"/>
              <a:t> in </a:t>
            </a:r>
            <a:r>
              <a:rPr lang="sl-SI" dirty="0">
                <a:hlinkClick r:id="rId7"/>
              </a:rPr>
              <a:t>Smernice za pripravo </a:t>
            </a:r>
            <a:r>
              <a:rPr lang="sl-SI" dirty="0" err="1">
                <a:hlinkClick r:id="rId7"/>
              </a:rPr>
              <a:t>odprtodostopnih</a:t>
            </a:r>
            <a:r>
              <a:rPr lang="sl-SI" dirty="0">
                <a:hlinkClick r:id="rId7"/>
              </a:rPr>
              <a:t> gradiv za visokošolske učitelje</a:t>
            </a:r>
            <a:endParaRPr lang="sl-SI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sl-SI" dirty="0"/>
              <a:t>Na </a:t>
            </a:r>
            <a:r>
              <a:rPr lang="sl-SI" dirty="0">
                <a:hlinkClick r:id="rId8"/>
              </a:rPr>
              <a:t>DŠIS</a:t>
            </a:r>
            <a:r>
              <a:rPr lang="sl-SI" dirty="0"/>
              <a:t> smo vam na voljo v primeru vprašanj in dilem in se potrudimo poiskati odgovore na vaša vprašanja.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32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7406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uštvo študentov invalidov">
            <a:extLst>
              <a:ext uri="{FF2B5EF4-FFF2-40B4-BE49-F238E27FC236}">
                <a16:creationId xmlns:a16="http://schemas.microsoft.com/office/drawing/2014/main" id="{69703B66-8FEE-4896-A95E-DF2F6C24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0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-18"/>
              </a:rPr>
              <a:t>Društvo študentov invalidov Slovenije</a:t>
            </a:r>
            <a:endParaRPr lang="sl-SI" sz="4800" dirty="0"/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E736FFD6-5EAD-4C22-93C3-1D79FEC755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l-SI" sz="3600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-18"/>
              </a:rPr>
              <a:t>Pisarna v Ljubljani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Kardeljeva ploščad 5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1000 Ljubljana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01 565 33 52</a:t>
            </a:r>
            <a:endParaRPr lang="sl-SI" dirty="0"/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460FBCB8-7E55-466A-ADF8-3394672BCB8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l-SI" sz="3600" dirty="0">
                <a:solidFill>
                  <a:srgbClr val="4472C4">
                    <a:lumMod val="75000"/>
                  </a:srgbClr>
                </a:solidFill>
                <a:latin typeface="Tw Cen MT" panose="020B0602020104020603" pitchFamily="34" charset="-18"/>
              </a:rPr>
              <a:t>Pisarna v Mariboru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Koroška cesta 53 d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2000 Maribor</a:t>
            </a:r>
          </a:p>
          <a:p>
            <a:pPr marL="0" lvl="0" indent="0">
              <a:buNone/>
            </a:pPr>
            <a:r>
              <a:rPr lang="sl-SI" sz="3200" dirty="0">
                <a:solidFill>
                  <a:prstClr val="black"/>
                </a:solidFill>
                <a:latin typeface="Tw Cen MT" panose="020B0602020104020603" pitchFamily="34" charset="-18"/>
              </a:rPr>
              <a:t>0590 432 45</a:t>
            </a:r>
          </a:p>
          <a:p>
            <a:endParaRPr lang="sl-SI" dirty="0"/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B76E80C6-8F40-47E8-A3CB-15A10E430BA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sl-SI" sz="3000" dirty="0">
                <a:solidFill>
                  <a:srgbClr val="0070C0"/>
                </a:solidFill>
                <a:latin typeface="Tw Cen MT" panose="020B06020201040206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info@dsis-drustvo.si</a:t>
            </a:r>
          </a:p>
          <a:p>
            <a:pPr marL="0" lvl="0" indent="0">
              <a:buNone/>
            </a:pPr>
            <a:r>
              <a:rPr lang="sl-SI" sz="3000" dirty="0">
                <a:solidFill>
                  <a:srgbClr val="0070C0"/>
                </a:solidFill>
                <a:latin typeface="Tw Cen MT" panose="020B06020201040206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www.dsis-drustvo.si</a:t>
            </a:r>
            <a:endParaRPr lang="sl-SI" sz="3000" dirty="0">
              <a:solidFill>
                <a:srgbClr val="0070C0"/>
              </a:solidFill>
              <a:latin typeface="Tw Cen MT" panose="020B0602020104020603" pitchFamily="34" charset="-18"/>
            </a:endParaRPr>
          </a:p>
          <a:p>
            <a:pPr marL="0" lvl="0" indent="0">
              <a:buNone/>
            </a:pPr>
            <a:r>
              <a:rPr lang="sl-SI" sz="3000" dirty="0">
                <a:solidFill>
                  <a:srgbClr val="0070C0"/>
                </a:solidFill>
                <a:latin typeface="Tw Cen MT" panose="020B0602020104020603" pitchFamily="34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https://www.facebook.com/dsis.drustvo.si/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11" name="Slika 10" descr="DŠIS logo">
            <a:extLst>
              <a:ext uri="{FF2B5EF4-FFF2-40B4-BE49-F238E27FC236}">
                <a16:creationId xmlns:a16="http://schemas.microsoft.com/office/drawing/2014/main" id="{C026CA4F-82C8-4D83-A7B2-FA8F081B92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543" y="3389515"/>
            <a:ext cx="2932430" cy="2792210"/>
          </a:xfrm>
          <a:prstGeom prst="rect">
            <a:avLst/>
          </a:prstGeom>
        </p:spPr>
      </p:pic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91729A67-DD25-4635-89BD-3569A92C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33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0211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Za slabovidne">
            <a:extLst>
              <a:ext uri="{FF2B5EF4-FFF2-40B4-BE49-F238E27FC236}">
                <a16:creationId xmlns:a16="http://schemas.microsoft.com/office/drawing/2014/main" id="{6B78EAD9-58BC-4937-87B1-AC4ACCCA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49086"/>
          </a:xfrm>
        </p:spPr>
        <p:txBody>
          <a:bodyPr>
            <a:normAutofit/>
          </a:bodyPr>
          <a:lstStyle/>
          <a:p>
            <a:r>
              <a:rPr lang="sl-SI" sz="4000" b="1" dirty="0">
                <a:latin typeface="+mn-lt"/>
              </a:rPr>
              <a:t>Za slabovidne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004D8-4938-432C-BD5C-5341A11B5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9436" y="1415142"/>
            <a:ext cx="4627419" cy="4951021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povečevalnik zaslona </a:t>
            </a:r>
            <a:r>
              <a:rPr lang="sl-SI" sz="2400" dirty="0"/>
              <a:t>– računalniški program, ki poveča sliko na zaslonu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kontrastne tipkovnice </a:t>
            </a:r>
            <a:r>
              <a:rPr lang="sl-SI" sz="2400" dirty="0"/>
              <a:t>z večjimi črkami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klasične ali elektronske lupe</a:t>
            </a:r>
            <a:r>
              <a:rPr lang="sl-SI" sz="2400" dirty="0"/>
              <a:t>, ki se uporabljajo za branje tiskanega gradiva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teleskopska očala </a:t>
            </a:r>
            <a:r>
              <a:rPr lang="sl-SI" sz="2400" dirty="0"/>
              <a:t>in </a:t>
            </a:r>
            <a:r>
              <a:rPr lang="sl-SI" sz="2400" b="1" dirty="0" err="1"/>
              <a:t>monokolarji</a:t>
            </a:r>
            <a:r>
              <a:rPr lang="sl-SI" sz="2400" dirty="0"/>
              <a:t> za branje na daleč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diktafon/pametni telefon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2400" b="1" dirty="0"/>
              <a:t>skener in OCR programi</a:t>
            </a:r>
          </a:p>
          <a:p>
            <a:pPr marL="514350" lvl="0" indent="-514350">
              <a:buFont typeface="+mj-lt"/>
              <a:buAutoNum type="arabicPeriod"/>
            </a:pPr>
            <a:endParaRPr lang="sl-SI" dirty="0"/>
          </a:p>
        </p:txBody>
      </p:sp>
      <p:pic>
        <p:nvPicPr>
          <p:cNvPr id="6" name="namizna elektronska lupa" descr="namizna elektronska lu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24" y="998749"/>
            <a:ext cx="3420152" cy="3779848"/>
          </a:xfrm>
          <a:prstGeom prst="rect">
            <a:avLst/>
          </a:prstGeom>
        </p:spPr>
      </p:pic>
      <p:pic>
        <p:nvPicPr>
          <p:cNvPr id="5" name="prenosna elektronska lupa" descr="prenosna elektronska lu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970" y="3381521"/>
            <a:ext cx="3377477" cy="2200847"/>
          </a:xfrm>
          <a:prstGeom prst="rect">
            <a:avLst/>
          </a:prstGeom>
        </p:spPr>
      </p:pic>
      <p:pic>
        <p:nvPicPr>
          <p:cNvPr id="13" name="ZoomText" descr="ZoomText">
            <a:extLst>
              <a:ext uri="{FF2B5EF4-FFF2-40B4-BE49-F238E27FC236}">
                <a16:creationId xmlns:a16="http://schemas.microsoft.com/office/drawing/2014/main" id="{96DB6A14-EDE1-4007-90F1-645346BDD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14" y="70934"/>
            <a:ext cx="4090771" cy="3231160"/>
          </a:xfrm>
          <a:prstGeom prst="rect">
            <a:avLst/>
          </a:prstGeom>
        </p:spPr>
      </p:pic>
      <p:pic>
        <p:nvPicPr>
          <p:cNvPr id="4" name="kontratsna tipkovnica" descr="kontrastna tipkovnica v večjem tisku">
            <a:extLst>
              <a:ext uri="{FF2B5EF4-FFF2-40B4-BE49-F238E27FC236}">
                <a16:creationId xmlns:a16="http://schemas.microsoft.com/office/drawing/2014/main" id="{A9F8E197-9F9C-4A06-A284-F1B99C748F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28430" b="26177"/>
          <a:stretch/>
        </p:blipFill>
        <p:spPr>
          <a:xfrm>
            <a:off x="7809935" y="5482111"/>
            <a:ext cx="3381375" cy="1534886"/>
          </a:xfrm>
          <a:prstGeom prst="rect">
            <a:avLst/>
          </a:prstGeom>
        </p:spPr>
      </p:pic>
      <p:pic>
        <p:nvPicPr>
          <p:cNvPr id="7" name="optične lupe" descr="optične ročne lup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87" y="4937594"/>
            <a:ext cx="2591025" cy="1920406"/>
          </a:xfrm>
          <a:prstGeom prst="rect">
            <a:avLst/>
          </a:prstGeom>
        </p:spPr>
      </p:pic>
      <p:sp>
        <p:nvSpPr>
          <p:cNvPr id="8" name="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5851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16210E-B430-4BFA-B7AC-D3DBB751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latin typeface="+mn-lt"/>
              </a:rPr>
              <a:t>Za gluhe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81CF5C-313A-446A-87D0-C1F88D0D0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055"/>
            <a:ext cx="10515600" cy="4562908"/>
          </a:xfrm>
        </p:spPr>
        <p:txBody>
          <a:bodyPr>
            <a:normAutofit/>
          </a:bodyPr>
          <a:lstStyle/>
          <a:p>
            <a:r>
              <a:rPr lang="sl-SI" b="0" dirty="0">
                <a:solidFill>
                  <a:prstClr val="black"/>
                </a:solidFill>
              </a:rPr>
              <a:t>spremljanje </a:t>
            </a:r>
            <a:r>
              <a:rPr lang="sl-SI" b="1" dirty="0">
                <a:solidFill>
                  <a:prstClr val="black"/>
                </a:solidFill>
              </a:rPr>
              <a:t>tolmača SZJ</a:t>
            </a:r>
          </a:p>
          <a:p>
            <a:r>
              <a:rPr lang="sl-SI" dirty="0"/>
              <a:t>uporaba </a:t>
            </a:r>
            <a:r>
              <a:rPr lang="sl-SI" b="1" dirty="0"/>
              <a:t>podnapisov in/ali </a:t>
            </a:r>
            <a:r>
              <a:rPr lang="sl-SI" b="1" dirty="0" err="1"/>
              <a:t>transkripta</a:t>
            </a:r>
            <a:endParaRPr lang="sl-SI" b="1" dirty="0"/>
          </a:p>
          <a:p>
            <a:pPr lvl="0"/>
            <a:endParaRPr lang="sl-SI" dirty="0"/>
          </a:p>
        </p:txBody>
      </p:sp>
      <p:pic>
        <p:nvPicPr>
          <p:cNvPr id="5" name="Slika 4" descr="transkript, tolmač znakovnega jezika in podnapisi pri izvajanju videokonfer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09" y="2666471"/>
            <a:ext cx="8222673" cy="3510492"/>
          </a:xfrm>
          <a:prstGeom prst="rect">
            <a:avLst/>
          </a:prstGeom>
        </p:spPr>
      </p:pic>
      <p:sp>
        <p:nvSpPr>
          <p:cNvPr id="4" name="številka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0522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A946C6-E232-461E-B062-C3C26BCB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+mn-lt"/>
              </a:rPr>
              <a:t>Za naglušne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1CE547-019F-458D-A5DD-9C12CA38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528" y="1839480"/>
            <a:ext cx="5181600" cy="4351338"/>
          </a:xfrm>
        </p:spPr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sl-SI" sz="3000" dirty="0"/>
              <a:t>Naprave za </a:t>
            </a:r>
            <a:r>
              <a:rPr lang="sl-SI" sz="3000" b="1" dirty="0" err="1"/>
              <a:t>ojačanje</a:t>
            </a:r>
            <a:r>
              <a:rPr lang="sl-SI" sz="3000" b="1" dirty="0"/>
              <a:t> zvoka</a:t>
            </a:r>
            <a:r>
              <a:rPr lang="sl-SI" sz="3000" dirty="0"/>
              <a:t> – prenosna slušna zanka, FM ali IR sistemi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3000" dirty="0"/>
              <a:t>možnost priključitve naprave direktno na izhod računalniškega zvoka in povezave s slušnim aparatom ali polževim vsadkom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3000" dirty="0"/>
              <a:t>uporaba </a:t>
            </a:r>
            <a:r>
              <a:rPr lang="sl-SI" sz="3000" b="1" dirty="0"/>
              <a:t>podnapisov in/ali </a:t>
            </a:r>
            <a:r>
              <a:rPr lang="sl-SI" sz="3000" b="1" dirty="0" err="1"/>
              <a:t>transkriptov</a:t>
            </a:r>
            <a:endParaRPr lang="sl-SI" sz="3000" b="1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 descr="Prikaz delovanja FM sistemom">
            <a:extLst>
              <a:ext uri="{FF2B5EF4-FFF2-40B4-BE49-F238E27FC236}">
                <a16:creationId xmlns:a16="http://schemas.microsoft.com/office/drawing/2014/main" id="{8F2AC4B1-4633-409A-984E-6EB8D416E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3691"/>
          <a:stretch/>
        </p:blipFill>
        <p:spPr>
          <a:xfrm>
            <a:off x="5740924" y="3205752"/>
            <a:ext cx="6007731" cy="3401249"/>
          </a:xfrm>
          <a:prstGeom prst="rect">
            <a:avLst/>
          </a:prstGeom>
          <a:ln>
            <a:noFill/>
          </a:ln>
        </p:spPr>
      </p:pic>
      <p:pic>
        <p:nvPicPr>
          <p:cNvPr id="6" name="Slika 5" descr="brezžično povezovanje FM sistema">
            <a:extLst>
              <a:ext uri="{FF2B5EF4-FFF2-40B4-BE49-F238E27FC236}">
                <a16:creationId xmlns:a16="http://schemas.microsoft.com/office/drawing/2014/main" id="{9CF90408-2EA8-44B0-9AE2-5536A1941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0"/>
            <a:ext cx="4724400" cy="3150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številka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861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6968E-E92B-4476-8520-3ABC5676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latin typeface="+mn-lt"/>
              </a:rPr>
              <a:t>Za gibalno ovirane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5477B12-8BF7-4B23-B085-746FBF97DE3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19545" y="1452851"/>
            <a:ext cx="5256213" cy="476091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sl-SI" sz="2800" b="1" dirty="0"/>
              <a:t>prilagojene miške in tipkovnice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800" b="1" dirty="0"/>
              <a:t>alternative </a:t>
            </a:r>
            <a:r>
              <a:rPr lang="sl-SI" b="1" dirty="0"/>
              <a:t>miškam in tipkovnicam </a:t>
            </a:r>
          </a:p>
          <a:p>
            <a:pPr lvl="1"/>
            <a:r>
              <a:rPr lang="sl-SI" dirty="0" err="1"/>
              <a:t>joystik</a:t>
            </a:r>
            <a:endParaRPr lang="sl-SI" dirty="0"/>
          </a:p>
          <a:p>
            <a:pPr lvl="1"/>
            <a:r>
              <a:rPr lang="sl-SI" dirty="0"/>
              <a:t>zaslonska tipkovnica</a:t>
            </a:r>
          </a:p>
          <a:p>
            <a:pPr lvl="1"/>
            <a:r>
              <a:rPr lang="sl-SI" dirty="0"/>
              <a:t>programi za prepoznavo govora</a:t>
            </a:r>
          </a:p>
          <a:p>
            <a:pPr lvl="1"/>
            <a:r>
              <a:rPr lang="sl-SI" dirty="0"/>
              <a:t>tipkanje s pomočjo palčke, vpiha ali spremljanja premikanja oči</a:t>
            </a:r>
          </a:p>
          <a:p>
            <a:pPr lvl="0"/>
            <a:endParaRPr lang="sl-SI" sz="2800" dirty="0"/>
          </a:p>
          <a:p>
            <a:endParaRPr lang="sl-SI" dirty="0"/>
          </a:p>
        </p:txBody>
      </p:sp>
      <p:pic>
        <p:nvPicPr>
          <p:cNvPr id="7" name="Slika" descr="prilagojena miška 1">
            <a:extLst>
              <a:ext uri="{FF2B5EF4-FFF2-40B4-BE49-F238E27FC236}">
                <a16:creationId xmlns:a16="http://schemas.microsoft.com/office/drawing/2014/main" id="{3484AE26-F3E0-4A90-9F78-6A5C1E3F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340" y="4982735"/>
            <a:ext cx="1987468" cy="1804572"/>
          </a:xfrm>
          <a:prstGeom prst="rect">
            <a:avLst/>
          </a:prstGeom>
        </p:spPr>
      </p:pic>
      <p:pic>
        <p:nvPicPr>
          <p:cNvPr id="4" name="Slika 3" descr="tipkovnica za tipkanje s palčko, ki se drži v ustih">
            <a:extLst>
              <a:ext uri="{FF2B5EF4-FFF2-40B4-BE49-F238E27FC236}">
                <a16:creationId xmlns:a16="http://schemas.microsoft.com/office/drawing/2014/main" id="{4B85C24C-4864-4982-9FEE-1DEBE6A9B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001" y="-120604"/>
            <a:ext cx="4478999" cy="298440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Slika 4" descr="enoročna tipkovnic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85" y="3285717"/>
            <a:ext cx="2688569" cy="2103302"/>
          </a:xfrm>
          <a:prstGeom prst="rect">
            <a:avLst/>
          </a:prstGeom>
        </p:spPr>
      </p:pic>
      <p:pic>
        <p:nvPicPr>
          <p:cNvPr id="6" name="Slika 5" descr="naglavna palčka kot alternativa miški za ljudi, ki ne morejo premikati ro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981" y="3105608"/>
            <a:ext cx="2126673" cy="2779413"/>
          </a:xfrm>
          <a:prstGeom prst="rect">
            <a:avLst/>
          </a:prstGeom>
        </p:spPr>
      </p:pic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1853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FC6C1D-0153-43DA-8381-E01F060F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/>
              <a:t>Za študente s primanjkljaji na posameznih področjih učenja, ADHD ali motnjo avtističnega spektra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C659E0-737C-4BEB-9E1C-3E93E1224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sl-SI" sz="3000" dirty="0"/>
              <a:t>programi za preverjanje slovnice in črkovanja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3000" dirty="0"/>
              <a:t>bralnik zaslona</a:t>
            </a:r>
          </a:p>
          <a:p>
            <a:pPr marL="514350" lvl="0" indent="-514350">
              <a:buFont typeface="+mj-lt"/>
              <a:buAutoNum type="arabicPeriod"/>
            </a:pPr>
            <a:r>
              <a:rPr lang="sl-SI" sz="3000" dirty="0"/>
              <a:t>smart pen </a:t>
            </a:r>
          </a:p>
          <a:p>
            <a:pPr marL="0" lvl="0" indent="0">
              <a:buNone/>
            </a:pPr>
            <a:endParaRPr lang="sl-SI" sz="3000" dirty="0"/>
          </a:p>
          <a:p>
            <a:pPr marL="0" lvl="0" indent="0">
              <a:buNone/>
            </a:pPr>
            <a:r>
              <a:rPr lang="sl-SI" sz="3000" dirty="0"/>
              <a:t>Za slovenščino ni toliko orodij na voljo za pomoč pri branju in zapisovanju, kot so npr. programi za prepoznavo govora in pretvarjanje v zaslonsko besedilo kot za angleški jezik oz. ti niso dovolj natančni in potrebujejo ročno preverjanje napak. </a:t>
            </a:r>
          </a:p>
          <a:p>
            <a:pPr marL="0" lvl="0" indent="0">
              <a:buNone/>
            </a:pPr>
            <a:r>
              <a:rPr lang="sl-SI" sz="3000" dirty="0"/>
              <a:t>Težava ravno teh skupin študentov pa je, da teh napak ne opazijo.</a:t>
            </a:r>
          </a:p>
          <a:p>
            <a:endParaRPr lang="sl-SI" dirty="0"/>
          </a:p>
        </p:txBody>
      </p:sp>
      <p:sp>
        <p:nvSpPr>
          <p:cNvPr id="4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CDE82-AD6B-43B8-86DB-6F2A2575E546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557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predstavitve">
            <a:extLst>
              <a:ext uri="{FF2B5EF4-FFF2-40B4-BE49-F238E27FC236}">
                <a16:creationId xmlns:a16="http://schemas.microsoft.com/office/drawing/2014/main" id="{09A9D5C8-7449-41CB-9ECA-71550053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Zakaj je dostopnost pomembna?</a:t>
            </a:r>
          </a:p>
        </p:txBody>
      </p:sp>
      <p:sp>
        <p:nvSpPr>
          <p:cNvPr id="3" name="Podnaslov predstavitve">
            <a:extLst>
              <a:ext uri="{FF2B5EF4-FFF2-40B4-BE49-F238E27FC236}">
                <a16:creationId xmlns:a16="http://schemas.microsoft.com/office/drawing/2014/main" id="{2BEFC56A-FED8-4B9D-98FB-E7FD45D6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Gradivo lahko </a:t>
            </a:r>
            <a:r>
              <a:rPr lang="sl-SI" b="1" dirty="0"/>
              <a:t>pogledajo</a:t>
            </a:r>
            <a:r>
              <a:rPr lang="sl-SI" dirty="0"/>
              <a:t> oziroma </a:t>
            </a:r>
            <a:r>
              <a:rPr lang="sl-SI" b="1" dirty="0"/>
              <a:t>preberejo</a:t>
            </a:r>
            <a:r>
              <a:rPr lang="sl-SI" dirty="0"/>
              <a:t> </a:t>
            </a:r>
            <a:r>
              <a:rPr lang="sl-SI" b="1" dirty="0"/>
              <a:t>vsi</a:t>
            </a:r>
            <a:r>
              <a:rPr lang="sl-SI" dirty="0"/>
              <a:t>, ne glede na osebne okoliščine.</a:t>
            </a:r>
          </a:p>
          <a:p>
            <a:pPr>
              <a:spcAft>
                <a:spcPts val="2400"/>
              </a:spcAft>
            </a:pPr>
            <a:r>
              <a:rPr lang="sl-SI" dirty="0"/>
              <a:t>Gradivo si lahko </a:t>
            </a:r>
            <a:r>
              <a:rPr lang="sl-SI" b="1" dirty="0"/>
              <a:t>prilagodijo svojim specifičnim potrebam</a:t>
            </a:r>
            <a:r>
              <a:rPr lang="sl-SI" dirty="0"/>
              <a:t>.</a:t>
            </a:r>
          </a:p>
          <a:p>
            <a:r>
              <a:rPr lang="sl-SI" dirty="0"/>
              <a:t>Na javnih spletnih straneh je zakonsko obvezna, kar velja tudi za dokumente, posnetke in drugo gradivo objavljeno na spletu</a:t>
            </a:r>
          </a:p>
          <a:p>
            <a:r>
              <a:rPr lang="sl-SI" dirty="0"/>
              <a:t>Za intranete, kamor uvrščamo tudi spletne učne platforme pa bo sčasoma tudi obvezna</a:t>
            </a:r>
          </a:p>
          <a:p>
            <a:pPr marL="0" indent="0">
              <a:buNone/>
            </a:pPr>
            <a:r>
              <a:rPr lang="sl-SI" dirty="0">
                <a:hlinkClick r:id="rId3"/>
              </a:rPr>
              <a:t>Zakon o dostopnosti spletišč in mobilnih aplikacij (</a:t>
            </a:r>
            <a:r>
              <a:rPr lang="sl-SI" dirty="0" err="1">
                <a:hlinkClick r:id="rId3"/>
              </a:rPr>
              <a:t>ZDSMA</a:t>
            </a:r>
            <a:r>
              <a:rPr lang="sl-SI" dirty="0">
                <a:hlinkClick r:id="rId3"/>
              </a:rPr>
              <a:t>)</a:t>
            </a:r>
            <a:endParaRPr lang="sl-SI" dirty="0"/>
          </a:p>
        </p:txBody>
      </p:sp>
      <p:sp>
        <p:nvSpPr>
          <p:cNvPr id="6" name="Številka diapozitiva">
            <a:extLst>
              <a:ext uri="{FF2B5EF4-FFF2-40B4-BE49-F238E27FC236}">
                <a16:creationId xmlns:a16="http://schemas.microsoft.com/office/drawing/2014/main" id="{3CFC9509-80C3-4C70-92B1-5FF3E300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CDE82-AD6B-43B8-86DB-6F2A2575E546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766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45EC02F98AEB43BA742DA90FB17C88" ma:contentTypeVersion="2" ma:contentTypeDescription="Ustvari nov dokument." ma:contentTypeScope="" ma:versionID="79876a5de67976e74139b3c79f95b9d1">
  <xsd:schema xmlns:xsd="http://www.w3.org/2001/XMLSchema" xmlns:xs="http://www.w3.org/2001/XMLSchema" xmlns:p="http://schemas.microsoft.com/office/2006/metadata/properties" xmlns:ns2="b33da64a-6c2d-488e-a90c-bdd199bf1154" targetNamespace="http://schemas.microsoft.com/office/2006/metadata/properties" ma:root="true" ma:fieldsID="8958ddd8c47390e22ea86c17a96e5424" ns2:_="">
    <xsd:import namespace="b33da64a-6c2d-488e-a90c-bdd199bf115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3da64a-6c2d-488e-a90c-bdd199bf11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07CAFF-0F91-4F53-B9CE-5CF9E846A4E7}"/>
</file>

<file path=customXml/itemProps2.xml><?xml version="1.0" encoding="utf-8"?>
<ds:datastoreItem xmlns:ds="http://schemas.openxmlformats.org/officeDocument/2006/customXml" ds:itemID="{47CA437C-5E76-4F0E-B39D-44C7930C9392}"/>
</file>

<file path=customXml/itemProps3.xml><?xml version="1.0" encoding="utf-8"?>
<ds:datastoreItem xmlns:ds="http://schemas.openxmlformats.org/officeDocument/2006/customXml" ds:itemID="{04CF15FD-6483-48FD-B1D1-A92A19421FA0}"/>
</file>

<file path=docProps/app.xml><?xml version="1.0" encoding="utf-8"?>
<Properties xmlns="http://schemas.openxmlformats.org/officeDocument/2006/extended-properties" xmlns:vt="http://schemas.openxmlformats.org/officeDocument/2006/docPropsVTypes">
  <TotalTime>13081</TotalTime>
  <Words>1355</Words>
  <Application>Microsoft Office PowerPoint</Application>
  <PresentationFormat>Širokozaslonsko</PresentationFormat>
  <Paragraphs>234</Paragraphs>
  <Slides>33</Slides>
  <Notes>13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Tw Cen MT</vt:lpstr>
      <vt:lpstr>Verdana</vt:lpstr>
      <vt:lpstr>Wingdings</vt:lpstr>
      <vt:lpstr>1_Officeova tema</vt:lpstr>
      <vt:lpstr> Dostopnost elektronskih  študijskih gradiv</vt:lpstr>
      <vt:lpstr>Dostopni dokumenti </vt:lpstr>
      <vt:lpstr>Za slepe </vt:lpstr>
      <vt:lpstr>Za slabovidne</vt:lpstr>
      <vt:lpstr>Za gluhe </vt:lpstr>
      <vt:lpstr>Za naglušne</vt:lpstr>
      <vt:lpstr>Za gibalno ovirane </vt:lpstr>
      <vt:lpstr>Za študente s primanjkljaji na posameznih področjih učenja, ADHD ali motnjo avtističnega spektra</vt:lpstr>
      <vt:lpstr>Zakaj je dostopnost pomembna?</vt:lpstr>
      <vt:lpstr>Kako zagotovimo DOSTOPNO gradivo</vt:lpstr>
      <vt:lpstr>Dokument</vt:lpstr>
      <vt:lpstr>Oblika</vt:lpstr>
      <vt:lpstr>Pomen vrste in velikosti pisave ter kontrasta</vt:lpstr>
      <vt:lpstr>Struktura </vt:lpstr>
      <vt:lpstr>Tabele</vt:lpstr>
      <vt:lpstr>Opremljanje posnetkov </vt:lpstr>
      <vt:lpstr>Povezave</vt:lpstr>
      <vt:lpstr>Nadomestno besedilo za grafične elemente</vt:lpstr>
      <vt:lpstr>Kompleksni grafični elementi</vt:lpstr>
      <vt:lpstr>Orodje za preverjanje dostopnosti </vt:lpstr>
      <vt:lpstr>E pošta</vt:lpstr>
      <vt:lpstr>Izvoz Office dokumentov v pdf</vt:lpstr>
      <vt:lpstr>Preverjanje in popravljanje  dostopnosti v pdf </vt:lpstr>
      <vt:lpstr>Avtomatsko označevanje dokumenta</vt:lpstr>
      <vt:lpstr>Preverjanje dostopnosti </vt:lpstr>
      <vt:lpstr>Poročilo o preverjanju dostopnosti</vt:lpstr>
      <vt:lpstr>Popravljanje oznak in vrstnega reda branja</vt:lpstr>
      <vt:lpstr>Dodajanje nadomestnega besedila grafičnim elementom</vt:lpstr>
      <vt:lpstr>Action Wizard</vt:lpstr>
      <vt:lpstr>Action Wizard navodila</vt:lpstr>
      <vt:lpstr>Accessibility report</vt:lpstr>
      <vt:lpstr>Gradiva in informacije </vt:lpstr>
      <vt:lpstr>Društvo študentov invalidov Slovenije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Zagotavljanje dostopnosti v programih Word in PowerPoint</dc:title>
  <dc:creator>Društvo študentov invalidov Slovenije</dc:creator>
  <cp:keywords>dostopnost elektronskih dokumentov</cp:keywords>
  <cp:lastModifiedBy>Alenka DŠIS</cp:lastModifiedBy>
  <cp:revision>143</cp:revision>
  <dcterms:created xsi:type="dcterms:W3CDTF">2021-05-22T16:05:10Z</dcterms:created>
  <dcterms:modified xsi:type="dcterms:W3CDTF">2025-04-09T06:32:19Z</dcterms:modified>
  <cp:category>digitalna dostopnost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0x0101001245EC02F98AEB43BA742DA90FB17C88</vt:lpwstr>
  </property>
</Properties>
</file>